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62" r:id="rId2"/>
    <p:sldId id="265" r:id="rId3"/>
    <p:sldId id="263" r:id="rId4"/>
    <p:sldId id="276" r:id="rId5"/>
    <p:sldId id="277" r:id="rId6"/>
    <p:sldId id="278" r:id="rId7"/>
    <p:sldId id="279" r:id="rId8"/>
    <p:sldId id="288" r:id="rId9"/>
    <p:sldId id="280" r:id="rId10"/>
    <p:sldId id="281" r:id="rId11"/>
    <p:sldId id="289" r:id="rId12"/>
    <p:sldId id="282" r:id="rId13"/>
    <p:sldId id="290" r:id="rId14"/>
    <p:sldId id="291" r:id="rId15"/>
    <p:sldId id="292" r:id="rId16"/>
    <p:sldId id="293" r:id="rId17"/>
    <p:sldId id="283" r:id="rId18"/>
    <p:sldId id="285" r:id="rId19"/>
    <p:sldId id="284" r:id="rId20"/>
    <p:sldId id="294" r:id="rId21"/>
    <p:sldId id="287" r:id="rId22"/>
    <p:sldId id="275"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2314"/>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67" autoAdjust="0"/>
  </p:normalViewPr>
  <p:slideViewPr>
    <p:cSldViewPr snapToGrid="0">
      <p:cViewPr>
        <p:scale>
          <a:sx n="90" d="100"/>
          <a:sy n="90" d="100"/>
        </p:scale>
        <p:origin x="2214" y="30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4C88-2144-45BF-8009-3BA80F6379C5}" type="datetimeFigureOut">
              <a:rPr lang="en-GB" smtClean="0"/>
              <a:t>20/04/2016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7B87D2-FA7A-45AC-913C-18F721D61937}" type="slidenum">
              <a:rPr lang="en-GB" smtClean="0"/>
              <a:t>‹#›</a:t>
            </a:fld>
            <a:endParaRPr lang="en-GB"/>
          </a:p>
        </p:txBody>
      </p:sp>
    </p:spTree>
    <p:extLst>
      <p:ext uri="{BB962C8B-B14F-4D97-AF65-F5344CB8AC3E}">
        <p14:creationId xmlns:p14="http://schemas.microsoft.com/office/powerpoint/2010/main" val="3711443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These are some of the games </a:t>
            </a:r>
            <a:r>
              <a:rPr lang="en-US" baseline="0" dirty="0"/>
              <a:t>produced by our students</a:t>
            </a: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1</a:t>
            </a:fld>
            <a:endParaRPr lang="en-GB"/>
          </a:p>
        </p:txBody>
      </p:sp>
    </p:spTree>
    <p:extLst>
      <p:ext uri="{BB962C8B-B14F-4D97-AF65-F5344CB8AC3E}">
        <p14:creationId xmlns:p14="http://schemas.microsoft.com/office/powerpoint/2010/main" val="2254476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10</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11</a:t>
            </a:fld>
            <a:endParaRPr lang="en-GB"/>
          </a:p>
        </p:txBody>
      </p:sp>
    </p:spTree>
    <p:extLst>
      <p:ext uri="{BB962C8B-B14F-4D97-AF65-F5344CB8AC3E}">
        <p14:creationId xmlns:p14="http://schemas.microsoft.com/office/powerpoint/2010/main" val="2763842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12</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13</a:t>
            </a:fld>
            <a:endParaRPr lang="en-GB"/>
          </a:p>
        </p:txBody>
      </p:sp>
    </p:spTree>
    <p:extLst>
      <p:ext uri="{BB962C8B-B14F-4D97-AF65-F5344CB8AC3E}">
        <p14:creationId xmlns:p14="http://schemas.microsoft.com/office/powerpoint/2010/main" val="1795424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14</a:t>
            </a:fld>
            <a:endParaRPr lang="en-GB"/>
          </a:p>
        </p:txBody>
      </p:sp>
    </p:spTree>
    <p:extLst>
      <p:ext uri="{BB962C8B-B14F-4D97-AF65-F5344CB8AC3E}">
        <p14:creationId xmlns:p14="http://schemas.microsoft.com/office/powerpoint/2010/main" val="3088411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15</a:t>
            </a:fld>
            <a:endParaRPr lang="en-GB"/>
          </a:p>
        </p:txBody>
      </p:sp>
    </p:spTree>
    <p:extLst>
      <p:ext uri="{BB962C8B-B14F-4D97-AF65-F5344CB8AC3E}">
        <p14:creationId xmlns:p14="http://schemas.microsoft.com/office/powerpoint/2010/main" val="1916427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16</a:t>
            </a:fld>
            <a:endParaRPr lang="en-GB"/>
          </a:p>
        </p:txBody>
      </p:sp>
    </p:spTree>
    <p:extLst>
      <p:ext uri="{BB962C8B-B14F-4D97-AF65-F5344CB8AC3E}">
        <p14:creationId xmlns:p14="http://schemas.microsoft.com/office/powerpoint/2010/main" val="2122212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477B87D2-FA7A-45AC-913C-18F721D61937}" type="slidenum">
              <a:rPr lang="en-GB" smtClean="0"/>
              <a:t>17</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18</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477B87D2-FA7A-45AC-913C-18F721D61937}" type="slidenum">
              <a:rPr lang="en-GB" smtClean="0"/>
              <a:t>19</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2</a:t>
            </a:fld>
            <a:endParaRPr lang="en-GB"/>
          </a:p>
        </p:txBody>
      </p:sp>
    </p:spTree>
    <p:extLst>
      <p:ext uri="{BB962C8B-B14F-4D97-AF65-F5344CB8AC3E}">
        <p14:creationId xmlns:p14="http://schemas.microsoft.com/office/powerpoint/2010/main" val="771859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477B87D2-FA7A-45AC-913C-18F721D61937}" type="slidenum">
              <a:rPr lang="en-GB" smtClean="0"/>
              <a:t>20</a:t>
            </a:fld>
            <a:endParaRPr lang="en-GB"/>
          </a:p>
        </p:txBody>
      </p:sp>
    </p:spTree>
    <p:extLst>
      <p:ext uri="{BB962C8B-B14F-4D97-AF65-F5344CB8AC3E}">
        <p14:creationId xmlns:p14="http://schemas.microsoft.com/office/powerpoint/2010/main" val="76292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21</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22</a:t>
            </a:fld>
            <a:endParaRPr lang="en-GB"/>
          </a:p>
        </p:txBody>
      </p:sp>
    </p:spTree>
    <p:extLst>
      <p:ext uri="{BB962C8B-B14F-4D97-AF65-F5344CB8AC3E}">
        <p14:creationId xmlns:p14="http://schemas.microsoft.com/office/powerpoint/2010/main" val="3568240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3</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4</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5</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6</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477B87D2-FA7A-45AC-913C-18F721D61937}" type="slidenum">
              <a:rPr lang="en-GB" smtClean="0"/>
              <a:t>7</a:t>
            </a:fld>
            <a:endParaRPr lang="en-GB"/>
          </a:p>
        </p:txBody>
      </p:sp>
    </p:spTree>
    <p:extLst>
      <p:ext uri="{BB962C8B-B14F-4D97-AF65-F5344CB8AC3E}">
        <p14:creationId xmlns:p14="http://schemas.microsoft.com/office/powerpoint/2010/main" val="3363248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477B87D2-FA7A-45AC-913C-18F721D61937}" type="slidenum">
              <a:rPr lang="en-GB" smtClean="0"/>
              <a:t>8</a:t>
            </a:fld>
            <a:endParaRPr lang="en-GB"/>
          </a:p>
        </p:txBody>
      </p:sp>
    </p:spTree>
    <p:extLst>
      <p:ext uri="{BB962C8B-B14F-4D97-AF65-F5344CB8AC3E}">
        <p14:creationId xmlns:p14="http://schemas.microsoft.com/office/powerpoint/2010/main" val="1196579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10"/>
          </p:nvPr>
        </p:nvSpPr>
        <p:spPr/>
        <p:txBody>
          <a:bodyPr/>
          <a:lstStyle/>
          <a:p>
            <a:fld id="{477B87D2-FA7A-45AC-913C-18F721D61937}" type="slidenum">
              <a:rPr lang="en-GB" smtClean="0"/>
              <a:t>9</a:t>
            </a:fld>
            <a:endParaRPr lang="en-GB"/>
          </a:p>
        </p:txBody>
      </p:sp>
    </p:spTree>
    <p:extLst>
      <p:ext uri="{BB962C8B-B14F-4D97-AF65-F5344CB8AC3E}">
        <p14:creationId xmlns:p14="http://schemas.microsoft.com/office/powerpoint/2010/main" val="3363248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7" name="Date Placeholder 6"/>
          <p:cNvSpPr>
            <a:spLocks noGrp="1"/>
          </p:cNvSpPr>
          <p:nvPr>
            <p:ph type="dt" sz="half" idx="10"/>
          </p:nvPr>
        </p:nvSpPr>
        <p:spPr/>
        <p:txBody>
          <a:bodyPr/>
          <a:lstStyle/>
          <a:p>
            <a:fld id="{EB17CA23-2A58-4166-A708-930ED89702E9}" type="datetimeFigureOut">
              <a:rPr lang="en-GB" smtClean="0"/>
              <a:t>20/04/2016</a:t>
            </a:fld>
            <a:endParaRPr lang="en-GB"/>
          </a:p>
        </p:txBody>
      </p:sp>
      <p:sp>
        <p:nvSpPr>
          <p:cNvPr id="20" name="Footer Placeholder 19"/>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6846C968-B399-415B-BEEC-4449975AE97C}" type="slidenum">
              <a:rPr lang="en-GB" smtClean="0"/>
              <a:t>‹#›</a:t>
            </a:fld>
            <a:endParaRPr lang="en-GB"/>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B17CA23-2A58-4166-A708-930ED89702E9}" type="datetimeFigureOut">
              <a:rPr lang="en-GB" smtClean="0"/>
              <a:t>20/04/2016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46C968-B399-415B-BEEC-4449975AE97C}"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B17CA23-2A58-4166-A708-930ED89702E9}" type="datetimeFigureOut">
              <a:rPr lang="en-GB" smtClean="0"/>
              <a:t>20/04/2016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46C968-B399-415B-BEEC-4449975AE97C}"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B17CA23-2A58-4166-A708-930ED89702E9}" type="datetimeFigureOut">
              <a:rPr lang="en-GB" smtClean="0"/>
              <a:t>20/04/2016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46C968-B399-415B-BEEC-4449975AE97C}" type="slidenum">
              <a:rPr lang="en-GB" smtClean="0"/>
              <a:t>‹#›</a:t>
            </a:fld>
            <a:endParaRPr lang="en-GB"/>
          </a:p>
        </p:txBody>
      </p:sp>
      <p:sp>
        <p:nvSpPr>
          <p:cNvPr id="7" name="TextBox 6"/>
          <p:cNvSpPr txBox="1"/>
          <p:nvPr userDrawn="1"/>
        </p:nvSpPr>
        <p:spPr>
          <a:xfrm rot="16200000">
            <a:off x="-1727780" y="4347556"/>
            <a:ext cx="4457823" cy="369332"/>
          </a:xfrm>
          <a:prstGeom prst="rect">
            <a:avLst/>
          </a:prstGeom>
          <a:noFill/>
        </p:spPr>
        <p:txBody>
          <a:bodyPr wrap="none" rtlCol="0">
            <a:spAutoFit/>
          </a:bodyPr>
          <a:lstStyle/>
          <a:p>
            <a:r>
              <a:rPr lang="en-US" sz="1800" b="1" cap="none" spc="0" dirty="0">
                <a:ln w="0"/>
                <a:solidFill>
                  <a:srgbClr val="572314"/>
                </a:solidFill>
                <a:effectLst>
                  <a:outerShdw blurRad="38100" dist="25400" dir="5400000" algn="ctr" rotWithShape="0">
                    <a:srgbClr val="6E747A">
                      <a:alpha val="43000"/>
                    </a:srgbClr>
                  </a:outerShdw>
                </a:effectLst>
              </a:rPr>
              <a:t>Game</a:t>
            </a:r>
            <a:r>
              <a:rPr lang="en-US" sz="1800" b="1" cap="none" spc="0" baseline="0" dirty="0">
                <a:ln w="0"/>
                <a:solidFill>
                  <a:srgbClr val="572314"/>
                </a:solidFill>
                <a:effectLst>
                  <a:outerShdw blurRad="38100" dist="25400" dir="5400000" algn="ctr" rotWithShape="0">
                    <a:srgbClr val="6E747A">
                      <a:alpha val="43000"/>
                    </a:srgbClr>
                  </a:outerShdw>
                </a:effectLst>
              </a:rPr>
              <a:t> Dev with </a:t>
            </a:r>
            <a:r>
              <a:rPr lang="en-US" sz="1800" b="1" cap="none" spc="0" baseline="0" dirty="0" err="1">
                <a:ln w="0"/>
                <a:solidFill>
                  <a:srgbClr val="572314"/>
                </a:solidFill>
                <a:effectLst>
                  <a:outerShdw blurRad="38100" dist="25400" dir="5400000" algn="ctr" rotWithShape="0">
                    <a:srgbClr val="6E747A">
                      <a:alpha val="43000"/>
                    </a:srgbClr>
                  </a:outerShdw>
                </a:effectLst>
              </a:rPr>
              <a:t>Phaser</a:t>
            </a:r>
            <a:r>
              <a:rPr lang="en-US" sz="1800" b="1" cap="none" spc="0" baseline="0" dirty="0">
                <a:ln w="0"/>
                <a:solidFill>
                  <a:srgbClr val="572314"/>
                </a:solidFill>
                <a:effectLst>
                  <a:outerShdw blurRad="38100" dist="25400" dir="5400000" algn="ctr" rotWithShape="0">
                    <a:srgbClr val="6E747A">
                      <a:alpha val="43000"/>
                    </a:srgbClr>
                  </a:outerShdw>
                </a:effectLst>
              </a:rPr>
              <a:t> @ Queens Hack</a:t>
            </a:r>
            <a:endParaRPr lang="en-US" sz="1800" b="1" cap="none" spc="0" dirty="0">
              <a:ln w="0"/>
              <a:solidFill>
                <a:srgbClr val="572314"/>
              </a:solidFill>
              <a:effectLst>
                <a:outerShdw blurRad="38100" dist="25400" dir="5400000" algn="ctr" rotWithShape="0">
                  <a:srgbClr val="6E747A">
                    <a:alpha val="43000"/>
                  </a:srgbClr>
                </a:outerShdw>
              </a:effectLs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EB17CA23-2A58-4166-A708-930ED89702E9}" type="datetimeFigureOut">
              <a:rPr lang="en-GB" smtClean="0"/>
              <a:t>20/04/2016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846C968-B399-415B-BEEC-4449975AE97C}" type="slidenum">
              <a:rPr lang="en-GB" smtClean="0"/>
              <a:t>‹#›</a:t>
            </a:fld>
            <a:endParaRPr lang="en-GB"/>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B17CA23-2A58-4166-A708-930ED89702E9}" type="datetimeFigureOut">
              <a:rPr lang="en-GB" smtClean="0"/>
              <a:t>20/04/2016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46C968-B399-415B-BEEC-4449975AE97C}"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EB17CA23-2A58-4166-A708-930ED89702E9}" type="datetimeFigureOut">
              <a:rPr lang="en-GB" smtClean="0"/>
              <a:t>20/04/2016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846C968-B399-415B-BEEC-4449975AE97C}"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EB17CA23-2A58-4166-A708-930ED89702E9}" type="datetimeFigureOut">
              <a:rPr lang="en-GB" smtClean="0"/>
              <a:t>20/04/2016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846C968-B399-415B-BEEC-4449975AE97C}" type="slidenum">
              <a:rPr lang="en-GB" smtClean="0"/>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EB17CA23-2A58-4166-A708-930ED89702E9}" type="datetimeFigureOut">
              <a:rPr lang="en-GB" smtClean="0"/>
              <a:t>20/04/2016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846C968-B399-415B-BEEC-4449975AE97C}" type="slidenum">
              <a:rPr lang="en-GB" smtClean="0"/>
              <a:t>‹#›</a:t>
            </a:fld>
            <a:endParaRPr lang="en-GB"/>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B17CA23-2A58-4166-A708-930ED89702E9}" type="datetimeFigureOut">
              <a:rPr lang="en-GB" smtClean="0"/>
              <a:t>20/04/2016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46C968-B399-415B-BEEC-4449975AE97C}"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EB17CA23-2A58-4166-A708-930ED89702E9}" type="datetimeFigureOut">
              <a:rPr lang="en-GB" smtClean="0"/>
              <a:t>20/04/2016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846C968-B399-415B-BEEC-4449975AE97C}" type="slidenum">
              <a:rPr lang="en-GB" smtClean="0"/>
              <a:t>‹#›</a:t>
            </a:fld>
            <a:endParaRPr lang="en-GB"/>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EB17CA23-2A58-4166-A708-930ED89702E9}" type="datetimeFigureOut">
              <a:rPr lang="en-GB" smtClean="0"/>
              <a:t>20/04/2016</a:t>
            </a:fld>
            <a:endParaRPr lang="en-GB"/>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GB"/>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6846C968-B399-415B-BEEC-4449975AE97C}" type="slidenum">
              <a:rPr lang="en-GB" smtClean="0"/>
              <a:t>‹#›</a:t>
            </a:fld>
            <a:endParaRPr lang="en-GB"/>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5.pn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hyperlink" Target="http://phaser.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91912" y="860830"/>
            <a:ext cx="1155199" cy="1200162"/>
          </a:xfrm>
          <a:prstGeom prst="rect">
            <a:avLst/>
          </a:prstGeom>
        </p:spPr>
      </p:pic>
      <p:pic>
        <p:nvPicPr>
          <p:cNvPr id="3" name="Picture 2"/>
          <p:cNvPicPr>
            <a:picLocks noChangeAspect="1"/>
          </p:cNvPicPr>
          <p:nvPr/>
        </p:nvPicPr>
        <p:blipFill rotWithShape="1">
          <a:blip r:embed="rId4"/>
          <a:srcRect l="41223" t="64050"/>
          <a:stretch/>
        </p:blipFill>
        <p:spPr>
          <a:xfrm>
            <a:off x="5331008" y="348663"/>
            <a:ext cx="3685751" cy="782396"/>
          </a:xfrm>
          <a:prstGeom prst="rect">
            <a:avLst/>
          </a:prstGeom>
        </p:spPr>
      </p:pic>
      <p:sp>
        <p:nvSpPr>
          <p:cNvPr id="19" name="Rectangle 18"/>
          <p:cNvSpPr/>
          <p:nvPr/>
        </p:nvSpPr>
        <p:spPr>
          <a:xfrm>
            <a:off x="1466599" y="1968750"/>
            <a:ext cx="6771726" cy="461665"/>
          </a:xfrm>
          <a:prstGeom prst="rect">
            <a:avLst/>
          </a:prstGeom>
          <a:noFill/>
        </p:spPr>
        <p:txBody>
          <a:bodyPr wrap="none" lIns="91440" tIns="45720" rIns="91440" bIns="45720">
            <a:spAutoFit/>
          </a:bodyPr>
          <a:lstStyle/>
          <a:p>
            <a:pPr algn="ctr"/>
            <a:r>
              <a:rPr lang="en-US" sz="2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Game Development Workshop using </a:t>
            </a:r>
            <a:r>
              <a:rPr lang="en-US" sz="2400" b="1" spc="50" dirty="0" err="1">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Phaser</a:t>
            </a:r>
            <a:endParaRPr lang="en-US" sz="40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1027" name="Picture 3"/>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l="10805" t="11645" r="12268" b="6246"/>
          <a:stretch/>
        </p:blipFill>
        <p:spPr bwMode="auto">
          <a:xfrm>
            <a:off x="4808483" y="2554014"/>
            <a:ext cx="4018970" cy="176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l="3560" t="4733" r="3560" b="4637"/>
          <a:stretch/>
        </p:blipFill>
        <p:spPr bwMode="auto">
          <a:xfrm>
            <a:off x="1094458" y="4619296"/>
            <a:ext cx="2524143" cy="184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7" cstate="email">
            <a:extLst>
              <a:ext uri="{28A0092B-C50C-407E-A947-70E740481C1C}">
                <a14:useLocalDpi xmlns:a14="http://schemas.microsoft.com/office/drawing/2010/main" val="0"/>
              </a:ext>
            </a:extLst>
          </a:blip>
          <a:srcRect t="11104" b="9448"/>
          <a:stretch/>
        </p:blipFill>
        <p:spPr bwMode="auto">
          <a:xfrm>
            <a:off x="1380959" y="2569780"/>
            <a:ext cx="3159506" cy="1731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p:nvPicPr>
        <p:blipFill rotWithShape="1">
          <a:blip r:embed="rId8">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rot="20528709">
            <a:off x="8148035" y="852651"/>
            <a:ext cx="1392840" cy="1905000"/>
          </a:xfrm>
          <a:prstGeom prst="rect">
            <a:avLst/>
          </a:prstGeom>
        </p:spPr>
      </p:pic>
      <p:pic>
        <p:nvPicPr>
          <p:cNvPr id="1031" name="Picture 7"/>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l="8317" t="20151" r="38489" b="8513"/>
          <a:stretch/>
        </p:blipFill>
        <p:spPr bwMode="auto">
          <a:xfrm>
            <a:off x="3831026" y="4619297"/>
            <a:ext cx="2425508" cy="182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l="11832" t="23599" r="37156" b="11315"/>
          <a:stretch/>
        </p:blipFill>
        <p:spPr bwMode="auto">
          <a:xfrm>
            <a:off x="6416568" y="4650827"/>
            <a:ext cx="2531256" cy="1815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rotWithShape="1">
          <a:blip r:embed="rId11">
            <a:extLst>
              <a:ext uri="{28A0092B-C50C-407E-A947-70E740481C1C}">
                <a14:useLocalDpi xmlns:a14="http://schemas.microsoft.com/office/drawing/2010/main" val="0"/>
              </a:ext>
            </a:extLst>
          </a:blip>
          <a:srcRect r="51572" b="65181"/>
          <a:stretch/>
        </p:blipFill>
        <p:spPr>
          <a:xfrm>
            <a:off x="1094457" y="238126"/>
            <a:ext cx="3432763" cy="857500"/>
          </a:xfrm>
          <a:prstGeom prst="rect">
            <a:avLst/>
          </a:prstGeom>
        </p:spPr>
      </p:pic>
      <p:pic>
        <p:nvPicPr>
          <p:cNvPr id="4" name="Picture 3"/>
          <p:cNvPicPr>
            <a:picLocks noChangeAspect="1"/>
          </p:cNvPicPr>
          <p:nvPr/>
        </p:nvPicPr>
        <p:blipFill rotWithShape="1">
          <a:blip r:embed="rId4"/>
          <a:srcRect l="34411" t="34405" r="49010" b="35247"/>
          <a:stretch/>
        </p:blipFill>
        <p:spPr>
          <a:xfrm>
            <a:off x="4527220" y="483282"/>
            <a:ext cx="809625" cy="514350"/>
          </a:xfrm>
          <a:prstGeom prst="rect">
            <a:avLst/>
          </a:prstGeom>
        </p:spPr>
      </p:pic>
      <p:pic>
        <p:nvPicPr>
          <p:cNvPr id="5" name="Picture 4"/>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729202" y="1085112"/>
            <a:ext cx="1857923" cy="975879"/>
          </a:xfrm>
          <a:prstGeom prst="rect">
            <a:avLst/>
          </a:prstGeom>
        </p:spPr>
      </p:pic>
      <p:pic>
        <p:nvPicPr>
          <p:cNvPr id="10" name="Picture 9"/>
          <p:cNvPicPr>
            <a:picLocks noChangeAspect="1"/>
          </p:cNvPicPr>
          <p:nvPr/>
        </p:nvPicPr>
        <p:blipFill>
          <a:blip r:embed="rId13"/>
          <a:stretch>
            <a:fillRect/>
          </a:stretch>
        </p:blipFill>
        <p:spPr>
          <a:xfrm>
            <a:off x="5461042" y="565314"/>
            <a:ext cx="2743438" cy="2054530"/>
          </a:xfrm>
          <a:prstGeom prst="rect">
            <a:avLst/>
          </a:prstGeom>
        </p:spPr>
      </p:pic>
      <p:pic>
        <p:nvPicPr>
          <p:cNvPr id="9" name="Picture 8"/>
          <p:cNvPicPr>
            <a:picLocks noChangeAspect="1"/>
          </p:cNvPicPr>
          <p:nvPr/>
        </p:nvPicPr>
        <p:blipFill rotWithShape="1">
          <a:blip r:embed="rId14"/>
          <a:srcRect t="26508"/>
          <a:stretch/>
        </p:blipFill>
        <p:spPr>
          <a:xfrm>
            <a:off x="6263121" y="860830"/>
            <a:ext cx="2761727" cy="1877303"/>
          </a:xfrm>
          <a:prstGeom prst="rect">
            <a:avLst/>
          </a:prstGeom>
        </p:spPr>
      </p:pic>
      <p:sp>
        <p:nvSpPr>
          <p:cNvPr id="29" name="Rounded Rectangular Callout 28"/>
          <p:cNvSpPr/>
          <p:nvPr/>
        </p:nvSpPr>
        <p:spPr>
          <a:xfrm>
            <a:off x="6688769" y="329613"/>
            <a:ext cx="1690049" cy="693969"/>
          </a:xfrm>
          <a:prstGeom prst="wedgeRoundRectCallout">
            <a:avLst>
              <a:gd name="adj1" fmla="val 39188"/>
              <a:gd name="adj2" fmla="val 7175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Let’s Play!</a:t>
            </a:r>
            <a:endParaRPr lang="en-GB" sz="2400" b="1" dirty="0"/>
          </a:p>
        </p:txBody>
      </p:sp>
    </p:spTree>
    <p:extLst>
      <p:ext uri="{BB962C8B-B14F-4D97-AF65-F5344CB8AC3E}">
        <p14:creationId xmlns:p14="http://schemas.microsoft.com/office/powerpoint/2010/main" val="251165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7710" y="1994017"/>
            <a:ext cx="3040547" cy="2199359"/>
          </a:xfrm>
          <a:prstGeom prst="rect">
            <a:avLst/>
          </a:prstGeom>
        </p:spPr>
      </p:pic>
      <p:sp>
        <p:nvSpPr>
          <p:cNvPr id="6" name="Rectangle 5"/>
          <p:cNvSpPr/>
          <p:nvPr/>
        </p:nvSpPr>
        <p:spPr>
          <a:xfrm>
            <a:off x="2516550" y="401557"/>
            <a:ext cx="5060553"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Moving Sprites</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369332"/>
          </a:xfrm>
          <a:prstGeom prst="rect">
            <a:avLst/>
          </a:prstGeom>
          <a:noFill/>
        </p:spPr>
        <p:txBody>
          <a:bodyPr wrap="square" rtlCol="0">
            <a:spAutoFit/>
          </a:bodyPr>
          <a:lstStyle/>
          <a:p>
            <a:r>
              <a:rPr lang="en-US" dirty="0"/>
              <a:t>For this game we will control the hero with the arrow keys.</a:t>
            </a:r>
            <a:endParaRPr lang="en-GB" dirty="0"/>
          </a:p>
        </p:txBody>
      </p:sp>
      <p:sp>
        <p:nvSpPr>
          <p:cNvPr id="18" name="Rounded Rectangular Callout 17"/>
          <p:cNvSpPr/>
          <p:nvPr/>
        </p:nvSpPr>
        <p:spPr>
          <a:xfrm>
            <a:off x="4116874" y="5470634"/>
            <a:ext cx="2851481" cy="1040526"/>
          </a:xfrm>
          <a:prstGeom prst="wedgeRoundRectCallout">
            <a:avLst>
              <a:gd name="adj1" fmla="val 77303"/>
              <a:gd name="adj2" fmla="val -488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Can you complete the other movement directions?</a:t>
            </a:r>
            <a:endParaRPr lang="en-GB" sz="2000" b="1" dirty="0"/>
          </a:p>
          <a:p>
            <a:pPr algn="ctr"/>
            <a:endParaRPr lang="en-GB" sz="2000" b="1" dirty="0"/>
          </a:p>
        </p:txBody>
      </p:sp>
      <p:sp>
        <p:nvSpPr>
          <p:cNvPr id="13" name="Left Arrow 12"/>
          <p:cNvSpPr/>
          <p:nvPr/>
        </p:nvSpPr>
        <p:spPr>
          <a:xfrm rot="1747505">
            <a:off x="3757798" y="3549831"/>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4834379" y="2125285"/>
            <a:ext cx="3467409" cy="1200329"/>
          </a:xfrm>
          <a:prstGeom prst="rect">
            <a:avLst/>
          </a:prstGeom>
          <a:noFill/>
        </p:spPr>
        <p:txBody>
          <a:bodyPr wrap="square" rtlCol="0">
            <a:spAutoFit/>
          </a:bodyPr>
          <a:lstStyle/>
          <a:p>
            <a:r>
              <a:rPr lang="en-US" b="1" dirty="0">
                <a:solidFill>
                  <a:srgbClr val="00B0F0"/>
                </a:solidFill>
              </a:rPr>
              <a:t>We can use an if statement to determine if the right arrow key is down.  If it is then we set the hero’s x velocity.</a:t>
            </a:r>
            <a:endParaRPr lang="en-GB" b="1" dirty="0">
              <a:solidFill>
                <a:srgbClr val="00B0F0"/>
              </a:solidFill>
            </a:endParaRPr>
          </a:p>
        </p:txBody>
      </p:sp>
      <p:sp>
        <p:nvSpPr>
          <p:cNvPr id="14" name="Left Arrow 13"/>
          <p:cNvSpPr/>
          <p:nvPr/>
        </p:nvSpPr>
        <p:spPr>
          <a:xfrm rot="20186088">
            <a:off x="4116551" y="2549940"/>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4475627" y="3572365"/>
            <a:ext cx="3826161" cy="646331"/>
          </a:xfrm>
          <a:prstGeom prst="rect">
            <a:avLst/>
          </a:prstGeom>
          <a:noFill/>
        </p:spPr>
        <p:txBody>
          <a:bodyPr wrap="square" rtlCol="0">
            <a:spAutoFit/>
          </a:bodyPr>
          <a:lstStyle/>
          <a:p>
            <a:r>
              <a:rPr lang="en-US" b="1" dirty="0">
                <a:solidFill>
                  <a:srgbClr val="00B0F0"/>
                </a:solidFill>
              </a:rPr>
              <a:t>In addition to functions, game objects also have useful variables.</a:t>
            </a:r>
            <a:endParaRPr lang="en-GB" b="1" dirty="0">
              <a:solidFill>
                <a:srgbClr val="00B0F0"/>
              </a:solidFill>
            </a:endParaRPr>
          </a:p>
        </p:txBody>
      </p:sp>
      <p:pic>
        <p:nvPicPr>
          <p:cNvPr id="3" name="Picture 2"/>
          <p:cNvPicPr>
            <a:picLocks noChangeAspect="1"/>
          </p:cNvPicPr>
          <p:nvPr/>
        </p:nvPicPr>
        <p:blipFill>
          <a:blip r:embed="rId5"/>
          <a:stretch>
            <a:fillRect/>
          </a:stretch>
        </p:blipFill>
        <p:spPr>
          <a:xfrm>
            <a:off x="1237710" y="4901632"/>
            <a:ext cx="2587364" cy="1784389"/>
          </a:xfrm>
          <a:prstGeom prst="rect">
            <a:avLst/>
          </a:prstGeom>
        </p:spPr>
      </p:pic>
    </p:spTree>
    <p:extLst>
      <p:ext uri="{BB962C8B-B14F-4D97-AF65-F5344CB8AC3E}">
        <p14:creationId xmlns:p14="http://schemas.microsoft.com/office/powerpoint/2010/main" val="243279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77297" y="1931488"/>
            <a:ext cx="7026937" cy="582590"/>
          </a:xfrm>
          <a:prstGeom prst="rect">
            <a:avLst/>
          </a:prstGeom>
        </p:spPr>
      </p:pic>
      <p:sp>
        <p:nvSpPr>
          <p:cNvPr id="6" name="Rectangle 5"/>
          <p:cNvSpPr/>
          <p:nvPr/>
        </p:nvSpPr>
        <p:spPr>
          <a:xfrm>
            <a:off x="3591943" y="401557"/>
            <a:ext cx="2909772"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Practice</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369332"/>
          </a:xfrm>
          <a:prstGeom prst="rect">
            <a:avLst/>
          </a:prstGeom>
          <a:noFill/>
        </p:spPr>
        <p:txBody>
          <a:bodyPr wrap="square" rtlCol="0">
            <a:spAutoFit/>
          </a:bodyPr>
          <a:lstStyle/>
          <a:p>
            <a:r>
              <a:rPr lang="en-US" dirty="0"/>
              <a:t>Can you create another sprite object for the diamond?.</a:t>
            </a:r>
            <a:endParaRPr lang="en-GB" dirty="0"/>
          </a:p>
        </p:txBody>
      </p:sp>
      <p:sp>
        <p:nvSpPr>
          <p:cNvPr id="18" name="Rounded Rectangular Callout 17"/>
          <p:cNvSpPr/>
          <p:nvPr/>
        </p:nvSpPr>
        <p:spPr>
          <a:xfrm>
            <a:off x="4283241" y="5470634"/>
            <a:ext cx="2685113" cy="1040526"/>
          </a:xfrm>
          <a:prstGeom prst="wedgeRoundRectCallout">
            <a:avLst>
              <a:gd name="adj1" fmla="val 77303"/>
              <a:gd name="adj2" fmla="val -488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Let’s keep a score for every diamond we collect.</a:t>
            </a:r>
            <a:endParaRPr lang="en-GB" sz="2000" b="1" dirty="0"/>
          </a:p>
          <a:p>
            <a:pPr algn="ctr"/>
            <a:endParaRPr lang="en-GB" sz="2000" b="1" dirty="0"/>
          </a:p>
        </p:txBody>
      </p:sp>
      <p:sp>
        <p:nvSpPr>
          <p:cNvPr id="19" name="TextBox 18"/>
          <p:cNvSpPr txBox="1"/>
          <p:nvPr/>
        </p:nvSpPr>
        <p:spPr>
          <a:xfrm>
            <a:off x="4890765" y="2951872"/>
            <a:ext cx="3467409" cy="2031325"/>
          </a:xfrm>
          <a:prstGeom prst="rect">
            <a:avLst/>
          </a:prstGeom>
          <a:noFill/>
        </p:spPr>
        <p:txBody>
          <a:bodyPr wrap="square" rtlCol="0">
            <a:spAutoFit/>
          </a:bodyPr>
          <a:lstStyle/>
          <a:p>
            <a:r>
              <a:rPr lang="en-US" b="1" dirty="0">
                <a:solidFill>
                  <a:srgbClr val="00B0F0"/>
                </a:solidFill>
              </a:rPr>
              <a:t>When you create a sprite, you can provide the initial coordinates of the object.</a:t>
            </a:r>
          </a:p>
          <a:p>
            <a:endParaRPr lang="en-US" b="1" dirty="0">
              <a:solidFill>
                <a:srgbClr val="00B0F0"/>
              </a:solidFill>
            </a:endParaRPr>
          </a:p>
          <a:p>
            <a:r>
              <a:rPr lang="en-US" b="1" dirty="0">
                <a:solidFill>
                  <a:srgbClr val="00B0F0"/>
                </a:solidFill>
              </a:rPr>
              <a:t>world variable is useful for the dimensions of the game and locations.</a:t>
            </a:r>
            <a:endParaRPr lang="en-GB" b="1" dirty="0">
              <a:solidFill>
                <a:srgbClr val="00B0F0"/>
              </a:solidFill>
            </a:endParaRPr>
          </a:p>
        </p:txBody>
      </p:sp>
      <p:sp>
        <p:nvSpPr>
          <p:cNvPr id="14" name="Left Arrow 13"/>
          <p:cNvSpPr/>
          <p:nvPr/>
        </p:nvSpPr>
        <p:spPr>
          <a:xfrm rot="3440773">
            <a:off x="5439665" y="2510383"/>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rotWithShape="1">
          <a:blip r:embed="rId5"/>
          <a:srcRect t="39216" r="65548" b="2559"/>
          <a:stretch/>
        </p:blipFill>
        <p:spPr>
          <a:xfrm>
            <a:off x="1377297" y="2951872"/>
            <a:ext cx="2304367" cy="484333"/>
          </a:xfrm>
          <a:prstGeom prst="rect">
            <a:avLst/>
          </a:prstGeom>
        </p:spPr>
      </p:pic>
      <p:pic>
        <p:nvPicPr>
          <p:cNvPr id="8" name="Picture 7"/>
          <p:cNvPicPr>
            <a:picLocks noChangeAspect="1"/>
          </p:cNvPicPr>
          <p:nvPr/>
        </p:nvPicPr>
        <p:blipFill>
          <a:blip r:embed="rId6"/>
          <a:stretch>
            <a:fillRect/>
          </a:stretch>
        </p:blipFill>
        <p:spPr>
          <a:xfrm>
            <a:off x="1993791" y="3345594"/>
            <a:ext cx="475529" cy="652329"/>
          </a:xfrm>
          <a:prstGeom prst="rect">
            <a:avLst/>
          </a:prstGeom>
        </p:spPr>
      </p:pic>
      <p:sp>
        <p:nvSpPr>
          <p:cNvPr id="16" name="TextBox 15"/>
          <p:cNvSpPr txBox="1"/>
          <p:nvPr/>
        </p:nvSpPr>
        <p:spPr>
          <a:xfrm>
            <a:off x="1740546" y="3997923"/>
            <a:ext cx="2376329" cy="646331"/>
          </a:xfrm>
          <a:prstGeom prst="rect">
            <a:avLst/>
          </a:prstGeom>
          <a:noFill/>
        </p:spPr>
        <p:txBody>
          <a:bodyPr wrap="square" rtlCol="0">
            <a:spAutoFit/>
          </a:bodyPr>
          <a:lstStyle/>
          <a:p>
            <a:r>
              <a:rPr lang="en-US" b="1" dirty="0">
                <a:solidFill>
                  <a:srgbClr val="00B0F0"/>
                </a:solidFill>
              </a:rPr>
              <a:t>Set the x velocity in order to move left.</a:t>
            </a:r>
          </a:p>
        </p:txBody>
      </p:sp>
      <p:pic>
        <p:nvPicPr>
          <p:cNvPr id="11" name="Picture 10"/>
          <p:cNvPicPr>
            <a:picLocks noChangeAspect="1"/>
          </p:cNvPicPr>
          <p:nvPr/>
        </p:nvPicPr>
        <p:blipFill>
          <a:blip r:embed="rId7"/>
          <a:stretch>
            <a:fillRect/>
          </a:stretch>
        </p:blipFill>
        <p:spPr>
          <a:xfrm>
            <a:off x="1377297" y="4841327"/>
            <a:ext cx="2517866" cy="1755800"/>
          </a:xfrm>
          <a:prstGeom prst="rect">
            <a:avLst/>
          </a:prstGeom>
        </p:spPr>
      </p:pic>
    </p:spTree>
    <p:extLst>
      <p:ext uri="{BB962C8B-B14F-4D97-AF65-F5344CB8AC3E}">
        <p14:creationId xmlns:p14="http://schemas.microsoft.com/office/powerpoint/2010/main" val="98853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83384" y="2871143"/>
            <a:ext cx="4194412" cy="1109568"/>
          </a:xfrm>
          <a:prstGeom prst="rect">
            <a:avLst/>
          </a:prstGeom>
        </p:spPr>
      </p:pic>
      <p:pic>
        <p:nvPicPr>
          <p:cNvPr id="4" name="Picture 3"/>
          <p:cNvPicPr>
            <a:picLocks noChangeAspect="1"/>
          </p:cNvPicPr>
          <p:nvPr/>
        </p:nvPicPr>
        <p:blipFill>
          <a:blip r:embed="rId4"/>
          <a:stretch>
            <a:fillRect/>
          </a:stretch>
        </p:blipFill>
        <p:spPr>
          <a:xfrm>
            <a:off x="1365086" y="4688004"/>
            <a:ext cx="2808460" cy="1932426"/>
          </a:xfrm>
          <a:prstGeom prst="rect">
            <a:avLst/>
          </a:prstGeom>
        </p:spPr>
      </p:pic>
      <p:sp>
        <p:nvSpPr>
          <p:cNvPr id="6" name="Rectangle 5"/>
          <p:cNvSpPr/>
          <p:nvPr/>
        </p:nvSpPr>
        <p:spPr>
          <a:xfrm>
            <a:off x="1453632" y="401557"/>
            <a:ext cx="7186391"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Text Objects &amp; Score</a:t>
            </a:r>
          </a:p>
        </p:txBody>
      </p:sp>
      <p:pic>
        <p:nvPicPr>
          <p:cNvPr id="9" name="Picture 8"/>
          <p:cNvPicPr>
            <a:picLocks noChangeAspect="1"/>
          </p:cNvPicPr>
          <p:nvPr/>
        </p:nvPicPr>
        <p:blipFill rotWithShape="1">
          <a:blip r:embed="rId5">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701339" cy="646331"/>
          </a:xfrm>
          <a:prstGeom prst="rect">
            <a:avLst/>
          </a:prstGeom>
          <a:noFill/>
        </p:spPr>
        <p:txBody>
          <a:bodyPr wrap="square" rtlCol="0">
            <a:spAutoFit/>
          </a:bodyPr>
          <a:lstStyle/>
          <a:p>
            <a:r>
              <a:rPr lang="en-US" dirty="0"/>
              <a:t>Text objects allow the programmer to display textual information such as score.</a:t>
            </a:r>
          </a:p>
          <a:p>
            <a:r>
              <a:rPr lang="en-US" dirty="0"/>
              <a:t>Variables can store numerical information as well as objects.</a:t>
            </a:r>
            <a:endParaRPr lang="en-GB" dirty="0"/>
          </a:p>
        </p:txBody>
      </p:sp>
      <p:sp>
        <p:nvSpPr>
          <p:cNvPr id="18" name="Rounded Rectangular Callout 17"/>
          <p:cNvSpPr/>
          <p:nvPr/>
        </p:nvSpPr>
        <p:spPr>
          <a:xfrm>
            <a:off x="4722373" y="5470634"/>
            <a:ext cx="2498234" cy="1040526"/>
          </a:xfrm>
          <a:prstGeom prst="wedgeRoundRectCallout">
            <a:avLst>
              <a:gd name="adj1" fmla="val 67143"/>
              <a:gd name="adj2" fmla="val -4123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When should the score increase?</a:t>
            </a:r>
            <a:endParaRPr lang="en-GB" sz="2000" b="1" dirty="0"/>
          </a:p>
          <a:p>
            <a:pPr algn="ctr"/>
            <a:endParaRPr lang="en-GB" sz="2000" b="1" dirty="0"/>
          </a:p>
        </p:txBody>
      </p:sp>
      <p:sp>
        <p:nvSpPr>
          <p:cNvPr id="17" name="Left Arrow 16"/>
          <p:cNvSpPr/>
          <p:nvPr/>
        </p:nvSpPr>
        <p:spPr>
          <a:xfrm rot="19660114">
            <a:off x="2086176" y="2578063"/>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a:xfrm>
            <a:off x="2895916" y="2279010"/>
            <a:ext cx="3977307" cy="338554"/>
          </a:xfrm>
          <a:prstGeom prst="rect">
            <a:avLst/>
          </a:prstGeom>
          <a:noFill/>
        </p:spPr>
        <p:txBody>
          <a:bodyPr wrap="none" rtlCol="0">
            <a:spAutoFit/>
          </a:bodyPr>
          <a:lstStyle/>
          <a:p>
            <a:r>
              <a:rPr lang="en-US" sz="1600" b="1" dirty="0">
                <a:solidFill>
                  <a:srgbClr val="00B0F0"/>
                </a:solidFill>
              </a:rPr>
              <a:t>Numeric variable for tracking the score</a:t>
            </a:r>
            <a:endParaRPr lang="en-GB" sz="1600" b="1" dirty="0">
              <a:solidFill>
                <a:srgbClr val="00B0F0"/>
              </a:solidFill>
            </a:endParaRPr>
          </a:p>
        </p:txBody>
      </p:sp>
      <p:sp>
        <p:nvSpPr>
          <p:cNvPr id="23" name="Left Arrow 22"/>
          <p:cNvSpPr/>
          <p:nvPr/>
        </p:nvSpPr>
        <p:spPr>
          <a:xfrm rot="20698163">
            <a:off x="4729303" y="3081872"/>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5557555" y="2731273"/>
            <a:ext cx="2430794" cy="584775"/>
          </a:xfrm>
          <a:prstGeom prst="rect">
            <a:avLst/>
          </a:prstGeom>
          <a:noFill/>
        </p:spPr>
        <p:txBody>
          <a:bodyPr wrap="none" rtlCol="0">
            <a:spAutoFit/>
          </a:bodyPr>
          <a:lstStyle/>
          <a:p>
            <a:r>
              <a:rPr lang="en-US" sz="1600" b="1" dirty="0">
                <a:solidFill>
                  <a:srgbClr val="00B0F0"/>
                </a:solidFill>
              </a:rPr>
              <a:t>Create a text object at </a:t>
            </a:r>
          </a:p>
          <a:p>
            <a:r>
              <a:rPr lang="en-US" sz="1600" b="1" dirty="0">
                <a:solidFill>
                  <a:srgbClr val="00B0F0"/>
                </a:solidFill>
              </a:rPr>
              <a:t>coordinates (10, 10)</a:t>
            </a:r>
            <a:endParaRPr lang="en-GB" sz="1600" b="1" dirty="0">
              <a:solidFill>
                <a:srgbClr val="00B0F0"/>
              </a:solidFill>
            </a:endParaRPr>
          </a:p>
        </p:txBody>
      </p:sp>
      <p:sp>
        <p:nvSpPr>
          <p:cNvPr id="25" name="Left Arrow 24"/>
          <p:cNvSpPr/>
          <p:nvPr/>
        </p:nvSpPr>
        <p:spPr>
          <a:xfrm rot="1329276">
            <a:off x="4164986" y="3888418"/>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p:cNvSpPr txBox="1"/>
          <p:nvPr/>
        </p:nvSpPr>
        <p:spPr>
          <a:xfrm>
            <a:off x="4884569" y="3924001"/>
            <a:ext cx="3257751" cy="584775"/>
          </a:xfrm>
          <a:prstGeom prst="rect">
            <a:avLst/>
          </a:prstGeom>
          <a:noFill/>
        </p:spPr>
        <p:txBody>
          <a:bodyPr wrap="none" rtlCol="0">
            <a:spAutoFit/>
          </a:bodyPr>
          <a:lstStyle/>
          <a:p>
            <a:r>
              <a:rPr lang="en-US" sz="1600" b="1" dirty="0">
                <a:solidFill>
                  <a:srgbClr val="00B0F0"/>
                </a:solidFill>
              </a:rPr>
              <a:t>Display the score using the text </a:t>
            </a:r>
            <a:br>
              <a:rPr lang="en-US" sz="1600" b="1" dirty="0">
                <a:solidFill>
                  <a:srgbClr val="00B0F0"/>
                </a:solidFill>
              </a:rPr>
            </a:br>
            <a:r>
              <a:rPr lang="en-US" sz="1600" b="1" dirty="0">
                <a:solidFill>
                  <a:srgbClr val="00B0F0"/>
                </a:solidFill>
              </a:rPr>
              <a:t>variable of a Text object.</a:t>
            </a:r>
            <a:endParaRPr lang="en-GB" sz="1600" b="1" dirty="0">
              <a:solidFill>
                <a:srgbClr val="00B0F0"/>
              </a:solidFill>
            </a:endParaRPr>
          </a:p>
        </p:txBody>
      </p:sp>
    </p:spTree>
    <p:extLst>
      <p:ext uri="{BB962C8B-B14F-4D97-AF65-F5344CB8AC3E}">
        <p14:creationId xmlns:p14="http://schemas.microsoft.com/office/powerpoint/2010/main" val="209777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2816"/>
          <a:stretch/>
        </p:blipFill>
        <p:spPr>
          <a:xfrm>
            <a:off x="1359552" y="2758238"/>
            <a:ext cx="4499827" cy="1427583"/>
          </a:xfrm>
          <a:prstGeom prst="rect">
            <a:avLst/>
          </a:prstGeom>
        </p:spPr>
      </p:pic>
      <p:sp>
        <p:nvSpPr>
          <p:cNvPr id="6" name="Rectangle 5"/>
          <p:cNvSpPr/>
          <p:nvPr/>
        </p:nvSpPr>
        <p:spPr>
          <a:xfrm>
            <a:off x="3522214" y="401557"/>
            <a:ext cx="3049233"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Collision</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646331"/>
          </a:xfrm>
          <a:prstGeom prst="rect">
            <a:avLst/>
          </a:prstGeom>
          <a:noFill/>
        </p:spPr>
        <p:txBody>
          <a:bodyPr wrap="square" rtlCol="0">
            <a:spAutoFit/>
          </a:bodyPr>
          <a:lstStyle/>
          <a:p>
            <a:r>
              <a:rPr lang="en-US" dirty="0"/>
              <a:t>Essential to most games is the concept of collision.  Sprite objects have a function </a:t>
            </a:r>
            <a:r>
              <a:rPr lang="en-US" dirty="0" err="1"/>
              <a:t>collidedWith</a:t>
            </a:r>
            <a:r>
              <a:rPr lang="en-US" dirty="0"/>
              <a:t> ( ) for checking collision with another sprite.</a:t>
            </a:r>
            <a:endParaRPr lang="en-GB" dirty="0"/>
          </a:p>
        </p:txBody>
      </p:sp>
      <p:sp>
        <p:nvSpPr>
          <p:cNvPr id="18" name="Rounded Rectangular Callout 17"/>
          <p:cNvSpPr/>
          <p:nvPr/>
        </p:nvSpPr>
        <p:spPr>
          <a:xfrm>
            <a:off x="4403557" y="5470634"/>
            <a:ext cx="2564797" cy="1040526"/>
          </a:xfrm>
          <a:prstGeom prst="wedgeRoundRectCallout">
            <a:avLst>
              <a:gd name="adj1" fmla="val 77303"/>
              <a:gd name="adj2" fmla="val -488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Our game is missing an enemy. It’s Practice Time!</a:t>
            </a:r>
            <a:endParaRPr lang="en-GB" sz="2000" b="1" dirty="0"/>
          </a:p>
          <a:p>
            <a:pPr algn="ctr"/>
            <a:endParaRPr lang="en-GB" sz="2000" b="1" dirty="0"/>
          </a:p>
        </p:txBody>
      </p:sp>
      <p:sp>
        <p:nvSpPr>
          <p:cNvPr id="19" name="TextBox 18"/>
          <p:cNvSpPr txBox="1"/>
          <p:nvPr/>
        </p:nvSpPr>
        <p:spPr>
          <a:xfrm>
            <a:off x="6041427" y="2900334"/>
            <a:ext cx="3006320" cy="1477328"/>
          </a:xfrm>
          <a:prstGeom prst="rect">
            <a:avLst/>
          </a:prstGeom>
          <a:noFill/>
        </p:spPr>
        <p:txBody>
          <a:bodyPr wrap="square" rtlCol="0">
            <a:spAutoFit/>
          </a:bodyPr>
          <a:lstStyle/>
          <a:p>
            <a:r>
              <a:rPr lang="en-US" b="1" dirty="0" err="1">
                <a:solidFill>
                  <a:srgbClr val="00B0F0"/>
                </a:solidFill>
              </a:rPr>
              <a:t>moveTo</a:t>
            </a:r>
            <a:r>
              <a:rPr lang="en-US" b="1" dirty="0">
                <a:solidFill>
                  <a:srgbClr val="00B0F0"/>
                </a:solidFill>
              </a:rPr>
              <a:t> ( ) allows you to position a sprite to a new location.  We do this in order to fake an endless stream of diamonds.</a:t>
            </a:r>
          </a:p>
        </p:txBody>
      </p:sp>
      <p:sp>
        <p:nvSpPr>
          <p:cNvPr id="14" name="Left Arrow 13"/>
          <p:cNvSpPr/>
          <p:nvPr/>
        </p:nvSpPr>
        <p:spPr>
          <a:xfrm rot="1364548">
            <a:off x="5275429" y="3425861"/>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p:nvPicPr>
        <p:blipFill>
          <a:blip r:embed="rId5"/>
          <a:stretch>
            <a:fillRect/>
          </a:stretch>
        </p:blipFill>
        <p:spPr>
          <a:xfrm rot="20058277">
            <a:off x="2832626" y="3763112"/>
            <a:ext cx="475529" cy="652329"/>
          </a:xfrm>
          <a:prstGeom prst="rect">
            <a:avLst/>
          </a:prstGeom>
        </p:spPr>
      </p:pic>
      <p:sp>
        <p:nvSpPr>
          <p:cNvPr id="16" name="TextBox 15"/>
          <p:cNvSpPr txBox="1"/>
          <p:nvPr/>
        </p:nvSpPr>
        <p:spPr>
          <a:xfrm>
            <a:off x="1940950" y="4260898"/>
            <a:ext cx="3467409" cy="369332"/>
          </a:xfrm>
          <a:prstGeom prst="rect">
            <a:avLst/>
          </a:prstGeom>
          <a:noFill/>
        </p:spPr>
        <p:txBody>
          <a:bodyPr wrap="square" rtlCol="0">
            <a:spAutoFit/>
          </a:bodyPr>
          <a:lstStyle/>
          <a:p>
            <a:r>
              <a:rPr lang="en-US" b="1" dirty="0">
                <a:solidFill>
                  <a:srgbClr val="00B0F0"/>
                </a:solidFill>
              </a:rPr>
              <a:t>Increase and display the score. </a:t>
            </a:r>
          </a:p>
        </p:txBody>
      </p:sp>
      <p:sp>
        <p:nvSpPr>
          <p:cNvPr id="15" name="Left Arrow 14"/>
          <p:cNvSpPr/>
          <p:nvPr/>
        </p:nvSpPr>
        <p:spPr>
          <a:xfrm rot="20177098">
            <a:off x="2657810" y="2461650"/>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3480833" y="2067337"/>
            <a:ext cx="4307344" cy="646331"/>
          </a:xfrm>
          <a:prstGeom prst="rect">
            <a:avLst/>
          </a:prstGeom>
          <a:noFill/>
        </p:spPr>
        <p:txBody>
          <a:bodyPr wrap="square" rtlCol="0">
            <a:spAutoFit/>
          </a:bodyPr>
          <a:lstStyle/>
          <a:p>
            <a:r>
              <a:rPr lang="en-US" b="1" dirty="0">
                <a:solidFill>
                  <a:srgbClr val="00B0F0"/>
                </a:solidFill>
              </a:rPr>
              <a:t>Checks if the hero has collided with the diamond.</a:t>
            </a:r>
          </a:p>
        </p:txBody>
      </p:sp>
      <p:pic>
        <p:nvPicPr>
          <p:cNvPr id="10" name="Picture 9"/>
          <p:cNvPicPr>
            <a:picLocks noChangeAspect="1"/>
          </p:cNvPicPr>
          <p:nvPr/>
        </p:nvPicPr>
        <p:blipFill>
          <a:blip r:embed="rId6"/>
          <a:stretch>
            <a:fillRect/>
          </a:stretch>
        </p:blipFill>
        <p:spPr>
          <a:xfrm>
            <a:off x="1283592" y="4759830"/>
            <a:ext cx="2847079" cy="1926503"/>
          </a:xfrm>
          <a:prstGeom prst="rect">
            <a:avLst/>
          </a:prstGeom>
        </p:spPr>
      </p:pic>
    </p:spTree>
    <p:extLst>
      <p:ext uri="{BB962C8B-B14F-4D97-AF65-F5344CB8AC3E}">
        <p14:creationId xmlns:p14="http://schemas.microsoft.com/office/powerpoint/2010/main" val="54934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91943" y="401557"/>
            <a:ext cx="2909772"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Practice</a:t>
            </a:r>
          </a:p>
        </p:txBody>
      </p:sp>
      <p:pic>
        <p:nvPicPr>
          <p:cNvPr id="9" name="Picture 8"/>
          <p:cNvPicPr>
            <a:picLocks noChangeAspect="1"/>
          </p:cNvPicPr>
          <p:nvPr/>
        </p:nvPicPr>
        <p:blipFill rotWithShape="1">
          <a:blip r:embed="rId3">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3416320"/>
          </a:xfrm>
          <a:prstGeom prst="rect">
            <a:avLst/>
          </a:prstGeom>
          <a:noFill/>
        </p:spPr>
        <p:txBody>
          <a:bodyPr wrap="square" rtlCol="0">
            <a:spAutoFit/>
          </a:bodyPr>
          <a:lstStyle/>
          <a:p>
            <a:r>
              <a:rPr lang="en-US" dirty="0"/>
              <a:t>Can you create another sprite object for an alien at a random position off of the right side of the game and with similar motion like the diamond?</a:t>
            </a:r>
          </a:p>
          <a:p>
            <a:endParaRPr lang="en-US" dirty="0"/>
          </a:p>
          <a:p>
            <a:endParaRPr lang="en-US" dirty="0"/>
          </a:p>
          <a:p>
            <a:r>
              <a:rPr lang="en-US" dirty="0"/>
              <a:t>Can you create another text object like the score except it will be to track the hero’s health?  </a:t>
            </a:r>
          </a:p>
          <a:p>
            <a:endParaRPr lang="en-US" dirty="0"/>
          </a:p>
          <a:p>
            <a:endParaRPr lang="en-US" dirty="0"/>
          </a:p>
          <a:p>
            <a:r>
              <a:rPr lang="en-US" dirty="0"/>
              <a:t>Can you create another decision checking to see if the hero has collided with the alien? If so, reposition the alien off the right side of the game, decrease and display the hero’s health just like we did with the diamond.</a:t>
            </a:r>
          </a:p>
          <a:p>
            <a:endParaRPr lang="en-GB" dirty="0"/>
          </a:p>
        </p:txBody>
      </p:sp>
      <p:sp>
        <p:nvSpPr>
          <p:cNvPr id="18" name="Rounded Rectangular Callout 17"/>
          <p:cNvSpPr/>
          <p:nvPr/>
        </p:nvSpPr>
        <p:spPr>
          <a:xfrm>
            <a:off x="4817660" y="5470634"/>
            <a:ext cx="2150694" cy="1040526"/>
          </a:xfrm>
          <a:prstGeom prst="wedgeRoundRectCallout">
            <a:avLst>
              <a:gd name="adj1" fmla="val 77303"/>
              <a:gd name="adj2" fmla="val -488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Every game needs a villain!</a:t>
            </a:r>
            <a:endParaRPr lang="en-GB" sz="2000" b="1" dirty="0"/>
          </a:p>
          <a:p>
            <a:pPr algn="ctr"/>
            <a:endParaRPr lang="en-GB" sz="2000" b="1" dirty="0"/>
          </a:p>
        </p:txBody>
      </p:sp>
      <p:pic>
        <p:nvPicPr>
          <p:cNvPr id="2" name="Picture 1"/>
          <p:cNvPicPr>
            <a:picLocks noChangeAspect="1"/>
          </p:cNvPicPr>
          <p:nvPr/>
        </p:nvPicPr>
        <p:blipFill>
          <a:blip r:embed="rId4"/>
          <a:stretch>
            <a:fillRect/>
          </a:stretch>
        </p:blipFill>
        <p:spPr>
          <a:xfrm>
            <a:off x="1272151" y="4654649"/>
            <a:ext cx="2970146" cy="2050734"/>
          </a:xfrm>
          <a:prstGeom prst="rect">
            <a:avLst/>
          </a:prstGeom>
        </p:spPr>
      </p:pic>
    </p:spTree>
    <p:extLst>
      <p:ext uri="{BB962C8B-B14F-4D97-AF65-F5344CB8AC3E}">
        <p14:creationId xmlns:p14="http://schemas.microsoft.com/office/powerpoint/2010/main" val="186708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41467" y="401557"/>
            <a:ext cx="6410729"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Practice (Solution)</a:t>
            </a:r>
          </a:p>
        </p:txBody>
      </p:sp>
      <p:pic>
        <p:nvPicPr>
          <p:cNvPr id="9" name="Picture 8"/>
          <p:cNvPicPr>
            <a:picLocks noChangeAspect="1"/>
          </p:cNvPicPr>
          <p:nvPr/>
        </p:nvPicPr>
        <p:blipFill rotWithShape="1">
          <a:blip r:embed="rId3">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3693319"/>
          </a:xfrm>
          <a:prstGeom prst="rect">
            <a:avLst/>
          </a:prstGeom>
          <a:noFill/>
        </p:spPr>
        <p:txBody>
          <a:bodyPr wrap="square" rtlCol="0">
            <a:spAutoFit/>
          </a:bodyPr>
          <a:lstStyle/>
          <a:p>
            <a:r>
              <a:rPr lang="en-US" dirty="0"/>
              <a:t>Can you create another sprite object for an alien at a random position off of the right side of the game and with similar motion like the diamond?</a:t>
            </a:r>
          </a:p>
          <a:p>
            <a:endParaRPr lang="en-US" dirty="0"/>
          </a:p>
          <a:p>
            <a:endParaRPr lang="en-US" dirty="0"/>
          </a:p>
          <a:p>
            <a:endParaRPr lang="en-US" dirty="0"/>
          </a:p>
          <a:p>
            <a:endParaRPr lang="en-US" dirty="0"/>
          </a:p>
          <a:p>
            <a:endParaRPr lang="en-US" dirty="0"/>
          </a:p>
          <a:p>
            <a:endParaRPr lang="en-US" dirty="0"/>
          </a:p>
          <a:p>
            <a:r>
              <a:rPr lang="en-US" dirty="0"/>
              <a:t>Can you create another text object like the score except it will be to track the hero’s health?  </a:t>
            </a:r>
          </a:p>
          <a:p>
            <a:endParaRPr lang="en-US" dirty="0"/>
          </a:p>
          <a:p>
            <a:endParaRPr lang="en-US" dirty="0"/>
          </a:p>
          <a:p>
            <a:endParaRPr lang="en-GB" dirty="0"/>
          </a:p>
        </p:txBody>
      </p:sp>
      <p:sp>
        <p:nvSpPr>
          <p:cNvPr id="18" name="Rounded Rectangular Callout 17"/>
          <p:cNvSpPr/>
          <p:nvPr/>
        </p:nvSpPr>
        <p:spPr>
          <a:xfrm>
            <a:off x="4283241" y="5470634"/>
            <a:ext cx="2685113" cy="725450"/>
          </a:xfrm>
          <a:prstGeom prst="wedgeRoundRectCallout">
            <a:avLst>
              <a:gd name="adj1" fmla="val 77303"/>
              <a:gd name="adj2" fmla="val -488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There is more….</a:t>
            </a:r>
            <a:endParaRPr lang="en-GB" sz="2000" b="1" dirty="0"/>
          </a:p>
          <a:p>
            <a:pPr algn="ctr"/>
            <a:endParaRPr lang="en-GB" sz="2000" b="1" dirty="0"/>
          </a:p>
        </p:txBody>
      </p:sp>
      <p:pic>
        <p:nvPicPr>
          <p:cNvPr id="2" name="Picture 1"/>
          <p:cNvPicPr>
            <a:picLocks noChangeAspect="1"/>
          </p:cNvPicPr>
          <p:nvPr/>
        </p:nvPicPr>
        <p:blipFill>
          <a:blip r:embed="rId4"/>
          <a:stretch>
            <a:fillRect/>
          </a:stretch>
        </p:blipFill>
        <p:spPr>
          <a:xfrm>
            <a:off x="1369758" y="2268724"/>
            <a:ext cx="5811408" cy="1020385"/>
          </a:xfrm>
          <a:prstGeom prst="rect">
            <a:avLst/>
          </a:prstGeom>
        </p:spPr>
      </p:pic>
      <p:pic>
        <p:nvPicPr>
          <p:cNvPr id="10" name="Picture 9"/>
          <p:cNvPicPr>
            <a:picLocks noChangeAspect="1"/>
          </p:cNvPicPr>
          <p:nvPr/>
        </p:nvPicPr>
        <p:blipFill rotWithShape="1">
          <a:blip r:embed="rId5"/>
          <a:srcRect l="12895" t="48480" r="69298" b="43856"/>
          <a:stretch/>
        </p:blipFill>
        <p:spPr>
          <a:xfrm>
            <a:off x="1369758" y="4338073"/>
            <a:ext cx="4280416" cy="1036309"/>
          </a:xfrm>
          <a:prstGeom prst="rect">
            <a:avLst/>
          </a:prstGeom>
        </p:spPr>
      </p:pic>
    </p:spTree>
    <p:extLst>
      <p:ext uri="{BB962C8B-B14F-4D97-AF65-F5344CB8AC3E}">
        <p14:creationId xmlns:p14="http://schemas.microsoft.com/office/powerpoint/2010/main" val="100908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41467" y="401557"/>
            <a:ext cx="6410729"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Practice (Solution)</a:t>
            </a:r>
          </a:p>
        </p:txBody>
      </p:sp>
      <p:pic>
        <p:nvPicPr>
          <p:cNvPr id="9" name="Picture 8"/>
          <p:cNvPicPr>
            <a:picLocks noChangeAspect="1"/>
          </p:cNvPicPr>
          <p:nvPr/>
        </p:nvPicPr>
        <p:blipFill rotWithShape="1">
          <a:blip r:embed="rId3">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1200329"/>
          </a:xfrm>
          <a:prstGeom prst="rect">
            <a:avLst/>
          </a:prstGeom>
          <a:noFill/>
        </p:spPr>
        <p:txBody>
          <a:bodyPr wrap="square" rtlCol="0">
            <a:spAutoFit/>
          </a:bodyPr>
          <a:lstStyle/>
          <a:p>
            <a:r>
              <a:rPr lang="en-US" dirty="0"/>
              <a:t>Can you create another decision checking to see if the hero has collided with the alien? If so, reposition the alien off the right side of the game, decrease and display the hero’s health just like we did with the diamond.</a:t>
            </a:r>
          </a:p>
          <a:p>
            <a:endParaRPr lang="en-GB" dirty="0"/>
          </a:p>
        </p:txBody>
      </p:sp>
      <p:sp>
        <p:nvSpPr>
          <p:cNvPr id="18" name="Rounded Rectangular Callout 17"/>
          <p:cNvSpPr/>
          <p:nvPr/>
        </p:nvSpPr>
        <p:spPr>
          <a:xfrm>
            <a:off x="4107977" y="5145206"/>
            <a:ext cx="2860378" cy="1365954"/>
          </a:xfrm>
          <a:prstGeom prst="wedgeRoundRectCallout">
            <a:avLst>
              <a:gd name="adj1" fmla="val 77303"/>
              <a:gd name="adj2" fmla="val -4881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Let’s recycle our diamonds and aliens if our hero does not collide with them.</a:t>
            </a:r>
            <a:endParaRPr lang="en-GB" sz="2000" b="1" dirty="0"/>
          </a:p>
          <a:p>
            <a:pPr algn="ctr"/>
            <a:endParaRPr lang="en-GB" sz="2000" b="1" dirty="0"/>
          </a:p>
        </p:txBody>
      </p:sp>
      <p:pic>
        <p:nvPicPr>
          <p:cNvPr id="2" name="Picture 1"/>
          <p:cNvPicPr>
            <a:picLocks noChangeAspect="1"/>
          </p:cNvPicPr>
          <p:nvPr/>
        </p:nvPicPr>
        <p:blipFill>
          <a:blip r:embed="rId4"/>
          <a:stretch>
            <a:fillRect/>
          </a:stretch>
        </p:blipFill>
        <p:spPr>
          <a:xfrm>
            <a:off x="1445512" y="2603008"/>
            <a:ext cx="4646690" cy="1464025"/>
          </a:xfrm>
          <a:prstGeom prst="rect">
            <a:avLst/>
          </a:prstGeom>
        </p:spPr>
      </p:pic>
    </p:spTree>
    <p:extLst>
      <p:ext uri="{BB962C8B-B14F-4D97-AF65-F5344CB8AC3E}">
        <p14:creationId xmlns:p14="http://schemas.microsoft.com/office/powerpoint/2010/main" val="406706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00523" y="401557"/>
            <a:ext cx="3692614"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Off Screen</a:t>
            </a:r>
          </a:p>
        </p:txBody>
      </p:sp>
      <p:sp>
        <p:nvSpPr>
          <p:cNvPr id="7" name="TextBox 6"/>
          <p:cNvSpPr txBox="1"/>
          <p:nvPr/>
        </p:nvSpPr>
        <p:spPr>
          <a:xfrm>
            <a:off x="1237710" y="1407884"/>
            <a:ext cx="7669807" cy="1477328"/>
          </a:xfrm>
          <a:prstGeom prst="rect">
            <a:avLst/>
          </a:prstGeom>
          <a:noFill/>
        </p:spPr>
        <p:txBody>
          <a:bodyPr wrap="square" rtlCol="0">
            <a:spAutoFit/>
          </a:bodyPr>
          <a:lstStyle/>
          <a:p>
            <a:r>
              <a:rPr lang="en-US" dirty="0"/>
              <a:t>Another useful function of a sprite is the </a:t>
            </a:r>
            <a:r>
              <a:rPr lang="en-US" dirty="0" err="1"/>
              <a:t>isOffScreen</a:t>
            </a:r>
            <a:r>
              <a:rPr lang="en-US" dirty="0"/>
              <a:t>( ) function which can check if a sprite has moved off of the game.</a:t>
            </a:r>
          </a:p>
          <a:p>
            <a:endParaRPr lang="en-US" dirty="0"/>
          </a:p>
          <a:p>
            <a:r>
              <a:rPr lang="en-US" dirty="0"/>
              <a:t>If the diamond or alien manage to move off of the left side of the game, then lets randomly position them back to the right side of the game.</a:t>
            </a:r>
            <a:endParaRPr lang="en-GB" dirty="0"/>
          </a:p>
        </p:txBody>
      </p:sp>
      <p:pic>
        <p:nvPicPr>
          <p:cNvPr id="9" name="Picture 8"/>
          <p:cNvPicPr>
            <a:picLocks noChangeAspect="1"/>
          </p:cNvPicPr>
          <p:nvPr/>
        </p:nvPicPr>
        <p:blipFill rotWithShape="1">
          <a:blip r:embed="rId3">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18" name="Rounded Rectangular Callout 17"/>
          <p:cNvSpPr/>
          <p:nvPr/>
        </p:nvSpPr>
        <p:spPr>
          <a:xfrm>
            <a:off x="4831306" y="5506260"/>
            <a:ext cx="2401175" cy="1040526"/>
          </a:xfrm>
          <a:prstGeom prst="wedgeRoundRectCallout">
            <a:avLst>
              <a:gd name="adj1" fmla="val 67143"/>
              <a:gd name="adj2" fmla="val -4123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Does this game ever end?</a:t>
            </a:r>
            <a:endParaRPr lang="en-GB" sz="2000" b="1" dirty="0"/>
          </a:p>
          <a:p>
            <a:pPr algn="ctr"/>
            <a:endParaRPr lang="en-GB" sz="2000" b="1" dirty="0"/>
          </a:p>
        </p:txBody>
      </p:sp>
      <p:pic>
        <p:nvPicPr>
          <p:cNvPr id="5" name="Picture 4"/>
          <p:cNvPicPr>
            <a:picLocks noChangeAspect="1"/>
          </p:cNvPicPr>
          <p:nvPr/>
        </p:nvPicPr>
        <p:blipFill>
          <a:blip r:embed="rId4"/>
          <a:stretch>
            <a:fillRect/>
          </a:stretch>
        </p:blipFill>
        <p:spPr>
          <a:xfrm>
            <a:off x="1360978" y="3192651"/>
            <a:ext cx="4679264" cy="860734"/>
          </a:xfrm>
          <a:prstGeom prst="rect">
            <a:avLst/>
          </a:prstGeom>
        </p:spPr>
      </p:pic>
      <p:pic>
        <p:nvPicPr>
          <p:cNvPr id="8" name="Picture 7"/>
          <p:cNvPicPr>
            <a:picLocks noChangeAspect="1"/>
          </p:cNvPicPr>
          <p:nvPr/>
        </p:nvPicPr>
        <p:blipFill>
          <a:blip r:embed="rId5"/>
          <a:stretch>
            <a:fillRect/>
          </a:stretch>
        </p:blipFill>
        <p:spPr>
          <a:xfrm>
            <a:off x="1360978" y="4360824"/>
            <a:ext cx="4679264" cy="935853"/>
          </a:xfrm>
          <a:prstGeom prst="rect">
            <a:avLst/>
          </a:prstGeom>
        </p:spPr>
      </p:pic>
    </p:spTree>
    <p:extLst>
      <p:ext uri="{BB962C8B-B14F-4D97-AF65-F5344CB8AC3E}">
        <p14:creationId xmlns:p14="http://schemas.microsoft.com/office/powerpoint/2010/main" val="143094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37710" y="3547425"/>
            <a:ext cx="3090940" cy="920576"/>
          </a:xfrm>
          <a:prstGeom prst="rect">
            <a:avLst/>
          </a:prstGeom>
        </p:spPr>
      </p:pic>
      <p:pic>
        <p:nvPicPr>
          <p:cNvPr id="10" name="Picture 9"/>
          <p:cNvPicPr>
            <a:picLocks noChangeAspect="1"/>
          </p:cNvPicPr>
          <p:nvPr/>
        </p:nvPicPr>
        <p:blipFill>
          <a:blip r:embed="rId4"/>
          <a:stretch>
            <a:fillRect/>
          </a:stretch>
        </p:blipFill>
        <p:spPr>
          <a:xfrm>
            <a:off x="1237710" y="1834694"/>
            <a:ext cx="4852837" cy="816935"/>
          </a:xfrm>
          <a:prstGeom prst="rect">
            <a:avLst/>
          </a:prstGeom>
        </p:spPr>
      </p:pic>
      <p:sp>
        <p:nvSpPr>
          <p:cNvPr id="6" name="Rectangle 5"/>
          <p:cNvSpPr/>
          <p:nvPr/>
        </p:nvSpPr>
        <p:spPr>
          <a:xfrm>
            <a:off x="3023393" y="401557"/>
            <a:ext cx="4046877"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Game Over</a:t>
            </a:r>
          </a:p>
        </p:txBody>
      </p:sp>
      <p:pic>
        <p:nvPicPr>
          <p:cNvPr id="9" name="Picture 8"/>
          <p:cNvPicPr>
            <a:picLocks noChangeAspect="1"/>
          </p:cNvPicPr>
          <p:nvPr/>
        </p:nvPicPr>
        <p:blipFill rotWithShape="1">
          <a:blip r:embed="rId5">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369332"/>
          </a:xfrm>
          <a:prstGeom prst="rect">
            <a:avLst/>
          </a:prstGeom>
          <a:noFill/>
        </p:spPr>
        <p:txBody>
          <a:bodyPr wrap="square" rtlCol="0">
            <a:spAutoFit/>
          </a:bodyPr>
          <a:lstStyle/>
          <a:p>
            <a:r>
              <a:rPr lang="en-US" dirty="0"/>
              <a:t>Let’s end the game if our hero’s health goes below zero.  </a:t>
            </a:r>
            <a:endParaRPr lang="en-GB" dirty="0"/>
          </a:p>
        </p:txBody>
      </p:sp>
      <p:sp>
        <p:nvSpPr>
          <p:cNvPr id="18" name="Rounded Rectangular Callout 17"/>
          <p:cNvSpPr/>
          <p:nvPr/>
        </p:nvSpPr>
        <p:spPr>
          <a:xfrm>
            <a:off x="3534770" y="5470634"/>
            <a:ext cx="3685837" cy="1040526"/>
          </a:xfrm>
          <a:prstGeom prst="wedgeRoundRectCallout">
            <a:avLst>
              <a:gd name="adj1" fmla="val 67143"/>
              <a:gd name="adj2" fmla="val -4123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Our basic game is complete.  Congratulations!</a:t>
            </a:r>
            <a:endParaRPr lang="en-GB" sz="2000" b="1" dirty="0"/>
          </a:p>
          <a:p>
            <a:pPr algn="ctr"/>
            <a:endParaRPr lang="en-GB" sz="2000" b="1" dirty="0"/>
          </a:p>
        </p:txBody>
      </p:sp>
      <p:sp>
        <p:nvSpPr>
          <p:cNvPr id="31" name="TextBox 30"/>
          <p:cNvSpPr txBox="1"/>
          <p:nvPr/>
        </p:nvSpPr>
        <p:spPr>
          <a:xfrm>
            <a:off x="3043450" y="2709107"/>
            <a:ext cx="6053152" cy="646331"/>
          </a:xfrm>
          <a:prstGeom prst="rect">
            <a:avLst/>
          </a:prstGeom>
          <a:noFill/>
        </p:spPr>
        <p:txBody>
          <a:bodyPr wrap="square" rtlCol="0">
            <a:spAutoFit/>
          </a:bodyPr>
          <a:lstStyle/>
          <a:p>
            <a:r>
              <a:rPr lang="en-US" b="1" dirty="0">
                <a:solidFill>
                  <a:srgbClr val="00B0F0"/>
                </a:solidFill>
              </a:rPr>
              <a:t>By default sprites are visible.  We must change the visibility so that we don’t see it when the game starts.</a:t>
            </a:r>
          </a:p>
        </p:txBody>
      </p:sp>
      <p:sp>
        <p:nvSpPr>
          <p:cNvPr id="32" name="Left Arrow 31"/>
          <p:cNvSpPr/>
          <p:nvPr/>
        </p:nvSpPr>
        <p:spPr>
          <a:xfrm rot="1364548">
            <a:off x="4353735" y="2476717"/>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p:cNvSpPr txBox="1"/>
          <p:nvPr/>
        </p:nvSpPr>
        <p:spPr>
          <a:xfrm>
            <a:off x="4951576" y="3784929"/>
            <a:ext cx="3616830" cy="923330"/>
          </a:xfrm>
          <a:prstGeom prst="rect">
            <a:avLst/>
          </a:prstGeom>
          <a:noFill/>
        </p:spPr>
        <p:txBody>
          <a:bodyPr wrap="square" rtlCol="0">
            <a:spAutoFit/>
          </a:bodyPr>
          <a:lstStyle/>
          <a:p>
            <a:r>
              <a:rPr lang="en-US" b="1" dirty="0">
                <a:solidFill>
                  <a:srgbClr val="00B0F0"/>
                </a:solidFill>
              </a:rPr>
              <a:t>We change the visibility of </a:t>
            </a:r>
            <a:r>
              <a:rPr lang="en-US" b="1" dirty="0" err="1">
                <a:solidFill>
                  <a:srgbClr val="00B0F0"/>
                </a:solidFill>
              </a:rPr>
              <a:t>gameover</a:t>
            </a:r>
            <a:r>
              <a:rPr lang="en-US" b="1" dirty="0">
                <a:solidFill>
                  <a:srgbClr val="00B0F0"/>
                </a:solidFill>
              </a:rPr>
              <a:t> when health reaches or drops below zero .</a:t>
            </a:r>
          </a:p>
        </p:txBody>
      </p:sp>
      <p:sp>
        <p:nvSpPr>
          <p:cNvPr id="35" name="Left Arrow 34"/>
          <p:cNvSpPr/>
          <p:nvPr/>
        </p:nvSpPr>
        <p:spPr>
          <a:xfrm rot="922462">
            <a:off x="4232816" y="4097003"/>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4861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66678" y="401557"/>
            <a:ext cx="2560317"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Sounds</a:t>
            </a:r>
          </a:p>
        </p:txBody>
      </p:sp>
      <p:pic>
        <p:nvPicPr>
          <p:cNvPr id="9" name="Picture 8"/>
          <p:cNvPicPr>
            <a:picLocks noChangeAspect="1"/>
          </p:cNvPicPr>
          <p:nvPr/>
        </p:nvPicPr>
        <p:blipFill rotWithShape="1">
          <a:blip r:embed="rId3">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646331"/>
          </a:xfrm>
          <a:prstGeom prst="rect">
            <a:avLst/>
          </a:prstGeom>
          <a:noFill/>
        </p:spPr>
        <p:txBody>
          <a:bodyPr wrap="square" rtlCol="0">
            <a:spAutoFit/>
          </a:bodyPr>
          <a:lstStyle/>
          <a:p>
            <a:r>
              <a:rPr lang="en-US" dirty="0"/>
              <a:t>Sounds add another dimension to the game.  Sounds objects provide the ability to play( ) and loop a sound file.</a:t>
            </a:r>
            <a:endParaRPr lang="en-GB" dirty="0"/>
          </a:p>
        </p:txBody>
      </p:sp>
      <p:sp>
        <p:nvSpPr>
          <p:cNvPr id="18" name="Rounded Rectangular Callout 17"/>
          <p:cNvSpPr/>
          <p:nvPr/>
        </p:nvSpPr>
        <p:spPr>
          <a:xfrm>
            <a:off x="3609474" y="5690672"/>
            <a:ext cx="3314812" cy="825041"/>
          </a:xfrm>
          <a:prstGeom prst="wedgeRoundRectCallout">
            <a:avLst>
              <a:gd name="adj1" fmla="val 69588"/>
              <a:gd name="adj2" fmla="val -281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Let’s play sound when we collide with our objects.</a:t>
            </a:r>
            <a:endParaRPr lang="en-GB" sz="2000" b="1" dirty="0"/>
          </a:p>
          <a:p>
            <a:pPr algn="ctr"/>
            <a:endParaRPr lang="en-GB" sz="2000" b="1" dirty="0"/>
          </a:p>
        </p:txBody>
      </p:sp>
      <p:pic>
        <p:nvPicPr>
          <p:cNvPr id="4" name="Picture 3"/>
          <p:cNvPicPr>
            <a:picLocks noChangeAspect="1"/>
          </p:cNvPicPr>
          <p:nvPr/>
        </p:nvPicPr>
        <p:blipFill>
          <a:blip r:embed="rId4"/>
          <a:stretch>
            <a:fillRect/>
          </a:stretch>
        </p:blipFill>
        <p:spPr>
          <a:xfrm>
            <a:off x="1237710" y="2202706"/>
            <a:ext cx="5271281" cy="958415"/>
          </a:xfrm>
          <a:prstGeom prst="rect">
            <a:avLst/>
          </a:prstGeom>
        </p:spPr>
      </p:pic>
      <p:sp>
        <p:nvSpPr>
          <p:cNvPr id="14" name="TextBox 13"/>
          <p:cNvSpPr txBox="1"/>
          <p:nvPr/>
        </p:nvSpPr>
        <p:spPr>
          <a:xfrm>
            <a:off x="2085473" y="3338196"/>
            <a:ext cx="6962275" cy="646331"/>
          </a:xfrm>
          <a:prstGeom prst="rect">
            <a:avLst/>
          </a:prstGeom>
          <a:noFill/>
        </p:spPr>
        <p:txBody>
          <a:bodyPr wrap="square" rtlCol="0">
            <a:spAutoFit/>
          </a:bodyPr>
          <a:lstStyle/>
          <a:p>
            <a:r>
              <a:rPr lang="en-US" b="1" dirty="0">
                <a:solidFill>
                  <a:srgbClr val="00B0F0"/>
                </a:solidFill>
              </a:rPr>
              <a:t>Load the sounds files from the assets folder just like images.</a:t>
            </a:r>
          </a:p>
          <a:p>
            <a:r>
              <a:rPr lang="en-US" b="1" dirty="0">
                <a:solidFill>
                  <a:srgbClr val="00B0F0"/>
                </a:solidFill>
              </a:rPr>
              <a:t>NOTE! </a:t>
            </a:r>
            <a:r>
              <a:rPr lang="en-US" b="1" dirty="0" err="1">
                <a:solidFill>
                  <a:srgbClr val="00B0F0"/>
                </a:solidFill>
              </a:rPr>
              <a:t>game.load.audio</a:t>
            </a:r>
            <a:r>
              <a:rPr lang="en-US" b="1" dirty="0">
                <a:solidFill>
                  <a:srgbClr val="00B0F0"/>
                </a:solidFill>
              </a:rPr>
              <a:t> ( … ) instead of </a:t>
            </a:r>
            <a:r>
              <a:rPr lang="en-US" b="1" dirty="0" err="1">
                <a:solidFill>
                  <a:srgbClr val="00B0F0"/>
                </a:solidFill>
              </a:rPr>
              <a:t>game.load.image</a:t>
            </a:r>
            <a:r>
              <a:rPr lang="en-US" b="1" dirty="0">
                <a:solidFill>
                  <a:srgbClr val="00B0F0"/>
                </a:solidFill>
              </a:rPr>
              <a:t> (…)</a:t>
            </a:r>
          </a:p>
        </p:txBody>
      </p:sp>
      <p:sp>
        <p:nvSpPr>
          <p:cNvPr id="15" name="Left Arrow 14"/>
          <p:cNvSpPr/>
          <p:nvPr/>
        </p:nvSpPr>
        <p:spPr>
          <a:xfrm rot="1364548">
            <a:off x="2427260" y="3160856"/>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5"/>
          <a:stretch>
            <a:fillRect/>
          </a:stretch>
        </p:blipFill>
        <p:spPr>
          <a:xfrm>
            <a:off x="1237709" y="4175541"/>
            <a:ext cx="2841715" cy="1092967"/>
          </a:xfrm>
          <a:prstGeom prst="rect">
            <a:avLst/>
          </a:prstGeom>
        </p:spPr>
      </p:pic>
      <p:sp>
        <p:nvSpPr>
          <p:cNvPr id="19" name="TextBox 18"/>
          <p:cNvSpPr txBox="1"/>
          <p:nvPr/>
        </p:nvSpPr>
        <p:spPr>
          <a:xfrm>
            <a:off x="4501698" y="4406692"/>
            <a:ext cx="3198514" cy="923330"/>
          </a:xfrm>
          <a:prstGeom prst="rect">
            <a:avLst/>
          </a:prstGeom>
          <a:noFill/>
        </p:spPr>
        <p:txBody>
          <a:bodyPr wrap="square" rtlCol="0">
            <a:spAutoFit/>
          </a:bodyPr>
          <a:lstStyle/>
          <a:p>
            <a:r>
              <a:rPr lang="en-US" b="1" dirty="0">
                <a:solidFill>
                  <a:srgbClr val="00B0F0"/>
                </a:solidFill>
              </a:rPr>
              <a:t>Create Sound objects using </a:t>
            </a:r>
            <a:br>
              <a:rPr lang="en-US" b="1" dirty="0">
                <a:solidFill>
                  <a:srgbClr val="00B0F0"/>
                </a:solidFill>
              </a:rPr>
            </a:br>
            <a:r>
              <a:rPr lang="en-US" b="1" dirty="0">
                <a:solidFill>
                  <a:srgbClr val="00B0F0"/>
                </a:solidFill>
              </a:rPr>
              <a:t>the “id” of the audio just like images.</a:t>
            </a:r>
          </a:p>
        </p:txBody>
      </p:sp>
      <p:sp>
        <p:nvSpPr>
          <p:cNvPr id="22" name="Left Arrow 21"/>
          <p:cNvSpPr/>
          <p:nvPr/>
        </p:nvSpPr>
        <p:spPr>
          <a:xfrm rot="1364548">
            <a:off x="3782818" y="4614834"/>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943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8510" t="33728" r="12316" b="42134"/>
          <a:stretch/>
        </p:blipFill>
        <p:spPr bwMode="auto">
          <a:xfrm>
            <a:off x="3641897" y="2554014"/>
            <a:ext cx="5151691" cy="239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15817" y="401557"/>
            <a:ext cx="4915128"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Game Engines</a:t>
            </a:r>
          </a:p>
        </p:txBody>
      </p:sp>
      <p:sp>
        <p:nvSpPr>
          <p:cNvPr id="7" name="TextBox 6"/>
          <p:cNvSpPr txBox="1"/>
          <p:nvPr/>
        </p:nvSpPr>
        <p:spPr>
          <a:xfrm>
            <a:off x="1237710" y="1407884"/>
            <a:ext cx="7669807" cy="1477328"/>
          </a:xfrm>
          <a:prstGeom prst="rect">
            <a:avLst/>
          </a:prstGeom>
          <a:noFill/>
        </p:spPr>
        <p:txBody>
          <a:bodyPr wrap="square" rtlCol="0">
            <a:spAutoFit/>
          </a:bodyPr>
          <a:lstStyle/>
          <a:p>
            <a:r>
              <a:rPr lang="en-US" dirty="0"/>
              <a:t>Most video games are developed using an engine</a:t>
            </a:r>
            <a:r>
              <a:rPr lang="en-GB" dirty="0"/>
              <a:t>.   A game engine provides objects and functionality to help programmers design and create games.  </a:t>
            </a:r>
            <a:r>
              <a:rPr lang="en-GB" dirty="0" err="1"/>
              <a:t>Phaser</a:t>
            </a:r>
            <a:r>
              <a:rPr lang="en-GB" dirty="0"/>
              <a:t>  is a fast JavaScript game engine optimized for HTML5 development.</a:t>
            </a:r>
          </a:p>
          <a:p>
            <a:endParaRPr lang="en-US" dirty="0"/>
          </a:p>
          <a:p>
            <a:endParaRPr lang="en-GB" dirty="0"/>
          </a:p>
        </p:txBody>
      </p:sp>
      <p:sp>
        <p:nvSpPr>
          <p:cNvPr id="18" name="Rounded Rectangular Callout 17"/>
          <p:cNvSpPr/>
          <p:nvPr/>
        </p:nvSpPr>
        <p:spPr>
          <a:xfrm>
            <a:off x="4445875" y="5743251"/>
            <a:ext cx="2792775" cy="783147"/>
          </a:xfrm>
          <a:prstGeom prst="wedgeRoundRectCallout">
            <a:avLst>
              <a:gd name="adj1" fmla="val 59107"/>
              <a:gd name="adj2" fmla="val -9323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VROOM! Lets get this engine started.</a:t>
            </a:r>
            <a:endParaRPr lang="en-GB" sz="2000" b="1" dirty="0"/>
          </a:p>
          <a:p>
            <a:pPr algn="ctr"/>
            <a:endParaRPr lang="en-GB" sz="2000" b="1" dirty="0"/>
          </a:p>
        </p:txBody>
      </p:sp>
      <p:pic>
        <p:nvPicPr>
          <p:cNvPr id="19" name="Picture 1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pic>
        <p:nvPicPr>
          <p:cNvPr id="2" name="Picture 2" descr="image descrip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139312" y="2802483"/>
            <a:ext cx="2502585" cy="214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02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37710" y="2329975"/>
            <a:ext cx="4553490" cy="3798350"/>
          </a:xfrm>
          <a:prstGeom prst="rect">
            <a:avLst/>
          </a:prstGeom>
        </p:spPr>
      </p:pic>
      <p:sp>
        <p:nvSpPr>
          <p:cNvPr id="6" name="Rectangle 5"/>
          <p:cNvSpPr/>
          <p:nvPr/>
        </p:nvSpPr>
        <p:spPr>
          <a:xfrm>
            <a:off x="2563627" y="401557"/>
            <a:ext cx="4966424"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Sounds (cont.)</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646331"/>
          </a:xfrm>
          <a:prstGeom prst="rect">
            <a:avLst/>
          </a:prstGeom>
          <a:noFill/>
        </p:spPr>
        <p:txBody>
          <a:bodyPr wrap="square" rtlCol="0">
            <a:spAutoFit/>
          </a:bodyPr>
          <a:lstStyle/>
          <a:p>
            <a:r>
              <a:rPr lang="en-US" dirty="0"/>
              <a:t>We can play sound objects whenever appropriate.  In our game we will play sound files when we collide with the diamonds and aliens.</a:t>
            </a:r>
            <a:endParaRPr lang="en-GB" dirty="0"/>
          </a:p>
        </p:txBody>
      </p:sp>
      <p:sp>
        <p:nvSpPr>
          <p:cNvPr id="18" name="Rounded Rectangular Callout 17"/>
          <p:cNvSpPr/>
          <p:nvPr/>
        </p:nvSpPr>
        <p:spPr>
          <a:xfrm>
            <a:off x="2855495" y="5690672"/>
            <a:ext cx="4068791" cy="825041"/>
          </a:xfrm>
          <a:prstGeom prst="wedgeRoundRectCallout">
            <a:avLst>
              <a:gd name="adj1" fmla="val 69588"/>
              <a:gd name="adj2" fmla="val -2813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GB" sz="2000" b="1" dirty="0"/>
              <a:t>Music to my ears but how else can we enhance our game.</a:t>
            </a:r>
          </a:p>
          <a:p>
            <a:pPr algn="ctr"/>
            <a:endParaRPr lang="en-GB" sz="2000" b="1" dirty="0"/>
          </a:p>
        </p:txBody>
      </p:sp>
    </p:spTree>
    <p:extLst>
      <p:ext uri="{BB962C8B-B14F-4D97-AF65-F5344CB8AC3E}">
        <p14:creationId xmlns:p14="http://schemas.microsoft.com/office/powerpoint/2010/main" val="306455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283232" y="2180299"/>
            <a:ext cx="7669807" cy="3139321"/>
          </a:xfrm>
          <a:prstGeom prst="rect">
            <a:avLst/>
          </a:prstGeom>
          <a:noFill/>
        </p:spPr>
        <p:txBody>
          <a:bodyPr wrap="square" rtlCol="0">
            <a:spAutoFit/>
          </a:bodyPr>
          <a:lstStyle/>
          <a:p>
            <a:pPr marL="342900" indent="-342900">
              <a:buAutoNum type="arabicParenR"/>
            </a:pPr>
            <a:r>
              <a:rPr lang="en-US" dirty="0"/>
              <a:t>Add a starting and ending screens.</a:t>
            </a:r>
            <a:br>
              <a:rPr lang="en-US" dirty="0"/>
            </a:br>
            <a:endParaRPr lang="en-GB" dirty="0"/>
          </a:p>
          <a:p>
            <a:pPr marL="342900" indent="-342900">
              <a:buAutoNum type="arabicParenR"/>
            </a:pPr>
            <a:r>
              <a:rPr lang="en-GB" dirty="0"/>
              <a:t>Add levels to the game with different types of aliens and movements.</a:t>
            </a:r>
            <a:br>
              <a:rPr lang="en-US" dirty="0"/>
            </a:br>
            <a:endParaRPr lang="en-US" dirty="0"/>
          </a:p>
          <a:p>
            <a:pPr marL="342900" indent="-342900">
              <a:buAutoNum type="arabicParenR"/>
            </a:pPr>
            <a:r>
              <a:rPr lang="en-GB" dirty="0"/>
              <a:t>Add purpose to collecting diamonds other than score.  Perhaps our ship is fuelled by diamonds.  In order to reach the end of a level, we must collect diamonds or run the risk of running out of fuel.</a:t>
            </a:r>
            <a:br>
              <a:rPr lang="en-GB" dirty="0"/>
            </a:br>
            <a:endParaRPr lang="en-GB" dirty="0"/>
          </a:p>
          <a:p>
            <a:pPr marL="342900" indent="-342900">
              <a:buAutoNum type="arabicParenR"/>
            </a:pPr>
            <a:r>
              <a:rPr lang="en-GB" dirty="0"/>
              <a:t>Add the ability to shoot the aliens.</a:t>
            </a:r>
            <a:br>
              <a:rPr lang="en-GB" dirty="0"/>
            </a:br>
            <a:endParaRPr lang="en-GB" dirty="0"/>
          </a:p>
          <a:p>
            <a:pPr marL="342900" indent="-342900">
              <a:buAutoNum type="arabicParenR"/>
            </a:pPr>
            <a:r>
              <a:rPr lang="en-GB" dirty="0"/>
              <a:t>End of level Boss!?</a:t>
            </a:r>
          </a:p>
        </p:txBody>
      </p:sp>
      <p:sp>
        <p:nvSpPr>
          <p:cNvPr id="6" name="Rectangle 5"/>
          <p:cNvSpPr/>
          <p:nvPr/>
        </p:nvSpPr>
        <p:spPr>
          <a:xfrm>
            <a:off x="2530764" y="401557"/>
            <a:ext cx="5032147" cy="923330"/>
          </a:xfrm>
          <a:prstGeom prst="rect">
            <a:avLst/>
          </a:prstGeom>
          <a:noFill/>
        </p:spPr>
        <p:txBody>
          <a:bodyPr wrap="none" lIns="91440" tIns="45720" rIns="91440" bIns="45720">
            <a:spAutoFit/>
          </a:bodyPr>
          <a:lstStyle/>
          <a:p>
            <a:pPr algn="ct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Enhancements</a:t>
            </a:r>
            <a:endPar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pic>
        <p:nvPicPr>
          <p:cNvPr id="9" name="Picture 8"/>
          <p:cNvPicPr>
            <a:picLocks noChangeAspect="1"/>
          </p:cNvPicPr>
          <p:nvPr/>
        </p:nvPicPr>
        <p:blipFill rotWithShape="1">
          <a:blip r:embed="rId3">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646331"/>
          </a:xfrm>
          <a:prstGeom prst="rect">
            <a:avLst/>
          </a:prstGeom>
          <a:noFill/>
        </p:spPr>
        <p:txBody>
          <a:bodyPr wrap="square" rtlCol="0">
            <a:spAutoFit/>
          </a:bodyPr>
          <a:lstStyle/>
          <a:p>
            <a:r>
              <a:rPr lang="en-US" dirty="0"/>
              <a:t>Though beyond the scope of this workshop below are a few examples of possible enhancements.</a:t>
            </a:r>
            <a:endParaRPr lang="en-GB" dirty="0"/>
          </a:p>
        </p:txBody>
      </p:sp>
      <p:sp>
        <p:nvSpPr>
          <p:cNvPr id="18" name="Rounded Rectangular Callout 17"/>
          <p:cNvSpPr/>
          <p:nvPr/>
        </p:nvSpPr>
        <p:spPr>
          <a:xfrm>
            <a:off x="4762005" y="5470634"/>
            <a:ext cx="2458602" cy="1040526"/>
          </a:xfrm>
          <a:prstGeom prst="wedgeRoundRectCallout">
            <a:avLst>
              <a:gd name="adj1" fmla="val 67143"/>
              <a:gd name="adj2" fmla="val -4123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Wow! The options are endless.</a:t>
            </a:r>
            <a:endParaRPr lang="en-GB" sz="2000" b="1" dirty="0"/>
          </a:p>
          <a:p>
            <a:pPr algn="ctr"/>
            <a:endParaRPr lang="en-GB" sz="2000" b="1" dirty="0"/>
          </a:p>
        </p:txBody>
      </p:sp>
    </p:spTree>
    <p:extLst>
      <p:ext uri="{BB962C8B-B14F-4D97-AF65-F5344CB8AC3E}">
        <p14:creationId xmlns:p14="http://schemas.microsoft.com/office/powerpoint/2010/main" val="311633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84293" y="2643385"/>
            <a:ext cx="3449989" cy="3419015"/>
          </a:xfrm>
          <a:prstGeom prst="rect">
            <a:avLst/>
          </a:prstGeom>
        </p:spPr>
      </p:pic>
      <p:sp>
        <p:nvSpPr>
          <p:cNvPr id="6" name="Rectangle 5"/>
          <p:cNvSpPr/>
          <p:nvPr/>
        </p:nvSpPr>
        <p:spPr>
          <a:xfrm>
            <a:off x="1639081" y="401557"/>
            <a:ext cx="6823471" cy="923330"/>
          </a:xfrm>
          <a:prstGeom prst="rect">
            <a:avLst/>
          </a:prstGeom>
          <a:noFill/>
        </p:spPr>
        <p:txBody>
          <a:bodyPr wrap="none" lIns="91440" tIns="45720" rIns="91440" bIns="45720">
            <a:spAutoFit/>
          </a:bodyPr>
          <a:lstStyle/>
          <a:p>
            <a:pPr algn="ctr"/>
            <a:r>
              <a:rPr lang="en-US" sz="5400" b="1"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Game Development</a:t>
            </a:r>
            <a:endPar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endParaRPr>
          </a:p>
        </p:txBody>
      </p:sp>
      <p:sp>
        <p:nvSpPr>
          <p:cNvPr id="7" name="TextBox 6"/>
          <p:cNvSpPr txBox="1"/>
          <p:nvPr/>
        </p:nvSpPr>
        <p:spPr>
          <a:xfrm>
            <a:off x="1362686" y="1569494"/>
            <a:ext cx="7332135" cy="1384995"/>
          </a:xfrm>
          <a:prstGeom prst="rect">
            <a:avLst/>
          </a:prstGeom>
          <a:noFill/>
        </p:spPr>
        <p:txBody>
          <a:bodyPr wrap="square" rtlCol="0">
            <a:spAutoFit/>
          </a:bodyPr>
          <a:lstStyle/>
          <a:p>
            <a:r>
              <a:rPr lang="en-US" sz="2800" dirty="0"/>
              <a:t>Thank you for coming out to learn a little about </a:t>
            </a:r>
          </a:p>
          <a:p>
            <a:r>
              <a:rPr lang="en-US" sz="2800" dirty="0"/>
              <a:t>game development with </a:t>
            </a:r>
            <a:r>
              <a:rPr lang="en-US" sz="2800" dirty="0" err="1"/>
              <a:t>Phaser</a:t>
            </a:r>
            <a:r>
              <a:rPr lang="en-US" sz="2800" dirty="0"/>
              <a:t>. </a:t>
            </a:r>
            <a:br>
              <a:rPr lang="en-US" sz="2800" dirty="0"/>
            </a:br>
            <a:endParaRPr lang="en-GB" sz="2800" dirty="0"/>
          </a:p>
        </p:txBody>
      </p:sp>
      <p:sp>
        <p:nvSpPr>
          <p:cNvPr id="9" name="TextBox 8"/>
          <p:cNvSpPr txBox="1"/>
          <p:nvPr/>
        </p:nvSpPr>
        <p:spPr>
          <a:xfrm>
            <a:off x="5154982" y="2954489"/>
            <a:ext cx="3539839" cy="954107"/>
          </a:xfrm>
          <a:prstGeom prst="rect">
            <a:avLst/>
          </a:prstGeom>
          <a:noFill/>
        </p:spPr>
        <p:txBody>
          <a:bodyPr wrap="square" rtlCol="0">
            <a:spAutoFit/>
          </a:bodyPr>
          <a:lstStyle/>
          <a:p>
            <a:r>
              <a:rPr lang="en-US" sz="2800" dirty="0"/>
              <a:t>Visit </a:t>
            </a:r>
            <a:r>
              <a:rPr lang="en-US" sz="2800" dirty="0">
                <a:hlinkClick r:id="rId4"/>
              </a:rPr>
              <a:t>http://phaser.io</a:t>
            </a:r>
            <a:r>
              <a:rPr lang="en-US" sz="2800" dirty="0"/>
              <a:t> to learn more.</a:t>
            </a:r>
          </a:p>
        </p:txBody>
      </p:sp>
      <p:sp>
        <p:nvSpPr>
          <p:cNvPr id="10" name="Rounded Rectangular Callout 9"/>
          <p:cNvSpPr/>
          <p:nvPr/>
        </p:nvSpPr>
        <p:spPr>
          <a:xfrm>
            <a:off x="2117559" y="5220621"/>
            <a:ext cx="4627410" cy="1146411"/>
          </a:xfrm>
          <a:prstGeom prst="wedgeRoundRectCallout">
            <a:avLst>
              <a:gd name="adj1" fmla="val 63971"/>
              <a:gd name="adj2" fmla="val -654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r>
              <a:rPr lang="en-GB" sz="2400" dirty="0"/>
              <a:t>Feel free to reach out to me at rcastro@baysidehighschool.org</a:t>
            </a:r>
          </a:p>
        </p:txBody>
      </p:sp>
      <p:pic>
        <p:nvPicPr>
          <p:cNvPr id="11" name="Picture 10"/>
          <p:cNvPicPr>
            <a:picLocks noChangeAspect="1"/>
          </p:cNvPicPr>
          <p:nvPr/>
        </p:nvPicPr>
        <p:blipFill rotWithShape="1">
          <a:blip r:embed="rId5">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Tree>
    <p:extLst>
      <p:ext uri="{BB962C8B-B14F-4D97-AF65-F5344CB8AC3E}">
        <p14:creationId xmlns:p14="http://schemas.microsoft.com/office/powerpoint/2010/main" val="310904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30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87164" y="401557"/>
            <a:ext cx="3519298"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Resources</a:t>
            </a:r>
          </a:p>
        </p:txBody>
      </p:sp>
      <p:sp>
        <p:nvSpPr>
          <p:cNvPr id="18" name="Rounded Rectangular Callout 17"/>
          <p:cNvSpPr/>
          <p:nvPr/>
        </p:nvSpPr>
        <p:spPr>
          <a:xfrm>
            <a:off x="4335517" y="5502166"/>
            <a:ext cx="2601307" cy="777143"/>
          </a:xfrm>
          <a:prstGeom prst="wedgeRoundRectCallout">
            <a:avLst>
              <a:gd name="adj1" fmla="val 65579"/>
              <a:gd name="adj2" fmla="val -2472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Let’s keep it simple and get started.</a:t>
            </a:r>
            <a:endParaRPr lang="en-GB" sz="2000" b="1" dirty="0"/>
          </a:p>
          <a:p>
            <a:pPr algn="ctr"/>
            <a:endParaRPr lang="en-GB" sz="2000" b="1" dirty="0"/>
          </a:p>
        </p:txBody>
      </p:sp>
      <p:pic>
        <p:nvPicPr>
          <p:cNvPr id="9" name="Picture 8"/>
          <p:cNvPicPr>
            <a:picLocks noChangeAspect="1"/>
          </p:cNvPicPr>
          <p:nvPr/>
        </p:nvPicPr>
        <p:blipFill rotWithShape="1">
          <a:blip r:embed="rId3">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923330"/>
          </a:xfrm>
          <a:prstGeom prst="rect">
            <a:avLst/>
          </a:prstGeom>
          <a:noFill/>
        </p:spPr>
        <p:txBody>
          <a:bodyPr wrap="square" rtlCol="0">
            <a:spAutoFit/>
          </a:bodyPr>
          <a:lstStyle/>
          <a:p>
            <a:r>
              <a:rPr lang="en-US" dirty="0"/>
              <a:t>Our web based game, SGT Pain vs The Aliens consists of media files, a HTML 5 file, CSS file, the </a:t>
            </a:r>
            <a:r>
              <a:rPr lang="en-US" dirty="0" err="1"/>
              <a:t>Phaser</a:t>
            </a:r>
            <a:r>
              <a:rPr lang="en-US" dirty="0"/>
              <a:t> Game Engine and supporting JavaScript files.  </a:t>
            </a:r>
          </a:p>
          <a:p>
            <a:endParaRPr lang="en-GB" dirty="0"/>
          </a:p>
        </p:txBody>
      </p:sp>
      <p:pic>
        <p:nvPicPr>
          <p:cNvPr id="3" name="Picture 2"/>
          <p:cNvPicPr>
            <a:picLocks noChangeAspect="1"/>
          </p:cNvPicPr>
          <p:nvPr/>
        </p:nvPicPr>
        <p:blipFill>
          <a:blip r:embed="rId4"/>
          <a:stretch>
            <a:fillRect/>
          </a:stretch>
        </p:blipFill>
        <p:spPr>
          <a:xfrm>
            <a:off x="1237710" y="2331214"/>
            <a:ext cx="1889924" cy="2005758"/>
          </a:xfrm>
          <a:prstGeom prst="rect">
            <a:avLst/>
          </a:prstGeom>
        </p:spPr>
      </p:pic>
      <p:pic>
        <p:nvPicPr>
          <p:cNvPr id="4" name="Picture 3"/>
          <p:cNvPicPr>
            <a:picLocks noChangeAspect="1"/>
          </p:cNvPicPr>
          <p:nvPr/>
        </p:nvPicPr>
        <p:blipFill>
          <a:blip r:embed="rId5"/>
          <a:stretch>
            <a:fillRect/>
          </a:stretch>
        </p:blipFill>
        <p:spPr>
          <a:xfrm>
            <a:off x="3512430" y="2331214"/>
            <a:ext cx="3861898" cy="2633384"/>
          </a:xfrm>
          <a:prstGeom prst="rect">
            <a:avLst/>
          </a:prstGeom>
        </p:spPr>
      </p:pic>
    </p:spTree>
    <p:extLst>
      <p:ext uri="{BB962C8B-B14F-4D97-AF65-F5344CB8AC3E}">
        <p14:creationId xmlns:p14="http://schemas.microsoft.com/office/powerpoint/2010/main" val="205886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37710" y="2884055"/>
            <a:ext cx="5145470" cy="3560373"/>
          </a:xfrm>
          <a:prstGeom prst="rect">
            <a:avLst/>
          </a:prstGeom>
        </p:spPr>
      </p:pic>
      <p:sp>
        <p:nvSpPr>
          <p:cNvPr id="6" name="Rectangle 5"/>
          <p:cNvSpPr/>
          <p:nvPr/>
        </p:nvSpPr>
        <p:spPr>
          <a:xfrm>
            <a:off x="3163286" y="401557"/>
            <a:ext cx="3767058"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Index.html</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906290" cy="646331"/>
          </a:xfrm>
          <a:prstGeom prst="rect">
            <a:avLst/>
          </a:prstGeom>
          <a:noFill/>
        </p:spPr>
        <p:txBody>
          <a:bodyPr wrap="square" rtlCol="0">
            <a:spAutoFit/>
          </a:bodyPr>
          <a:lstStyle/>
          <a:p>
            <a:r>
              <a:rPr lang="en-US" dirty="0"/>
              <a:t>Index.html loads the </a:t>
            </a:r>
            <a:r>
              <a:rPr lang="en-US" dirty="0" err="1"/>
              <a:t>Phaser</a:t>
            </a:r>
            <a:r>
              <a:rPr lang="en-US" dirty="0"/>
              <a:t> game engine, supporting JavaScript files and structure.  </a:t>
            </a:r>
          </a:p>
          <a:p>
            <a:endParaRPr lang="en-GB" dirty="0"/>
          </a:p>
        </p:txBody>
      </p:sp>
      <p:sp>
        <p:nvSpPr>
          <p:cNvPr id="18" name="Rounded Rectangular Callout 17"/>
          <p:cNvSpPr/>
          <p:nvPr/>
        </p:nvSpPr>
        <p:spPr>
          <a:xfrm>
            <a:off x="4903076" y="4445876"/>
            <a:ext cx="2601307" cy="777143"/>
          </a:xfrm>
          <a:prstGeom prst="wedgeRoundRectCallout">
            <a:avLst>
              <a:gd name="adj1" fmla="val 50427"/>
              <a:gd name="adj2" fmla="val 9496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What happen to the assets?</a:t>
            </a:r>
            <a:endParaRPr lang="en-GB" sz="2000" b="1" dirty="0"/>
          </a:p>
          <a:p>
            <a:pPr algn="ctr"/>
            <a:endParaRPr lang="en-GB" sz="2000" b="1" dirty="0"/>
          </a:p>
        </p:txBody>
      </p:sp>
      <p:pic>
        <p:nvPicPr>
          <p:cNvPr id="2" name="Picture 1"/>
          <p:cNvPicPr>
            <a:picLocks noChangeAspect="1"/>
          </p:cNvPicPr>
          <p:nvPr/>
        </p:nvPicPr>
        <p:blipFill>
          <a:blip r:embed="rId5"/>
          <a:stretch>
            <a:fillRect/>
          </a:stretch>
        </p:blipFill>
        <p:spPr>
          <a:xfrm>
            <a:off x="1237710" y="1935929"/>
            <a:ext cx="7187807" cy="597460"/>
          </a:xfrm>
          <a:prstGeom prst="rect">
            <a:avLst/>
          </a:prstGeom>
        </p:spPr>
      </p:pic>
    </p:spTree>
    <p:extLst>
      <p:ext uri="{BB962C8B-B14F-4D97-AF65-F5344CB8AC3E}">
        <p14:creationId xmlns:p14="http://schemas.microsoft.com/office/powerpoint/2010/main" val="132054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39366" y="2193144"/>
            <a:ext cx="4962574" cy="1060796"/>
          </a:xfrm>
          <a:prstGeom prst="rect">
            <a:avLst/>
          </a:prstGeom>
        </p:spPr>
      </p:pic>
      <p:sp>
        <p:nvSpPr>
          <p:cNvPr id="6" name="Rectangle 5"/>
          <p:cNvSpPr/>
          <p:nvPr/>
        </p:nvSpPr>
        <p:spPr>
          <a:xfrm>
            <a:off x="3891692" y="401557"/>
            <a:ext cx="2310248"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Assets</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646331"/>
          </a:xfrm>
          <a:prstGeom prst="rect">
            <a:avLst/>
          </a:prstGeom>
          <a:noFill/>
        </p:spPr>
        <p:txBody>
          <a:bodyPr wrap="square" rtlCol="0">
            <a:spAutoFit/>
          </a:bodyPr>
          <a:lstStyle/>
          <a:p>
            <a:r>
              <a:rPr lang="en-US" dirty="0"/>
              <a:t>Assets such as pictures, animations and audio are loaded into the game in the preload function. </a:t>
            </a:r>
            <a:endParaRPr lang="en-GB" dirty="0"/>
          </a:p>
        </p:txBody>
      </p:sp>
      <p:sp>
        <p:nvSpPr>
          <p:cNvPr id="18" name="Rounded Rectangular Callout 17"/>
          <p:cNvSpPr/>
          <p:nvPr/>
        </p:nvSpPr>
        <p:spPr>
          <a:xfrm>
            <a:off x="4493172" y="5959366"/>
            <a:ext cx="2853556" cy="614855"/>
          </a:xfrm>
          <a:prstGeom prst="wedgeRoundRectCallout">
            <a:avLst>
              <a:gd name="adj1" fmla="val 58912"/>
              <a:gd name="adj2" fmla="val -1079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Let’s get to the game!</a:t>
            </a:r>
            <a:endParaRPr lang="en-GB" sz="2000" b="1" dirty="0"/>
          </a:p>
          <a:p>
            <a:pPr algn="ctr"/>
            <a:endParaRPr lang="en-GB" sz="2000" b="1" dirty="0"/>
          </a:p>
        </p:txBody>
      </p:sp>
      <p:sp>
        <p:nvSpPr>
          <p:cNvPr id="10" name="Left Arrow 9"/>
          <p:cNvSpPr/>
          <p:nvPr/>
        </p:nvSpPr>
        <p:spPr>
          <a:xfrm rot="3083675">
            <a:off x="4727152" y="3032967"/>
            <a:ext cx="663693" cy="18209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5238624" y="3366691"/>
            <a:ext cx="2627642" cy="369332"/>
          </a:xfrm>
          <a:prstGeom prst="rect">
            <a:avLst/>
          </a:prstGeom>
          <a:noFill/>
        </p:spPr>
        <p:txBody>
          <a:bodyPr wrap="none" rtlCol="0">
            <a:spAutoFit/>
          </a:bodyPr>
          <a:lstStyle/>
          <a:p>
            <a:r>
              <a:rPr lang="en-US" b="1" dirty="0">
                <a:solidFill>
                  <a:srgbClr val="00B0F0"/>
                </a:solidFill>
              </a:rPr>
              <a:t>Asset file with location</a:t>
            </a:r>
            <a:endParaRPr lang="en-GB" b="1" dirty="0">
              <a:solidFill>
                <a:srgbClr val="00B0F0"/>
              </a:solidFill>
            </a:endParaRPr>
          </a:p>
        </p:txBody>
      </p:sp>
      <p:sp>
        <p:nvSpPr>
          <p:cNvPr id="12" name="Left Arrow 11"/>
          <p:cNvSpPr/>
          <p:nvPr/>
        </p:nvSpPr>
        <p:spPr>
          <a:xfrm rot="7646045">
            <a:off x="2966843" y="3070600"/>
            <a:ext cx="656904" cy="17779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1461150" y="3380339"/>
            <a:ext cx="1615507" cy="369332"/>
          </a:xfrm>
          <a:prstGeom prst="rect">
            <a:avLst/>
          </a:prstGeom>
          <a:noFill/>
        </p:spPr>
        <p:txBody>
          <a:bodyPr wrap="none" rtlCol="0">
            <a:spAutoFit/>
          </a:bodyPr>
          <a:lstStyle/>
          <a:p>
            <a:r>
              <a:rPr lang="en-US" b="1" dirty="0">
                <a:solidFill>
                  <a:srgbClr val="00B0F0"/>
                </a:solidFill>
              </a:rPr>
              <a:t>“id” for asset</a:t>
            </a:r>
            <a:endParaRPr lang="en-GB" b="1" dirty="0">
              <a:solidFill>
                <a:srgbClr val="00B0F0"/>
              </a:solidFill>
            </a:endParaRPr>
          </a:p>
        </p:txBody>
      </p:sp>
      <p:sp>
        <p:nvSpPr>
          <p:cNvPr id="14" name="TextBox 13"/>
          <p:cNvSpPr txBox="1"/>
          <p:nvPr/>
        </p:nvSpPr>
        <p:spPr>
          <a:xfrm>
            <a:off x="1211912" y="4002469"/>
            <a:ext cx="7669807" cy="369332"/>
          </a:xfrm>
          <a:prstGeom prst="rect">
            <a:avLst/>
          </a:prstGeom>
          <a:noFill/>
        </p:spPr>
        <p:txBody>
          <a:bodyPr wrap="square" rtlCol="0">
            <a:spAutoFit/>
          </a:bodyPr>
          <a:lstStyle/>
          <a:p>
            <a:r>
              <a:rPr lang="en-US" dirty="0"/>
              <a:t>Let’s load up the rest of our graphic game assets.</a:t>
            </a:r>
            <a:endParaRPr lang="en-GB" dirty="0"/>
          </a:p>
        </p:txBody>
      </p:sp>
      <p:pic>
        <p:nvPicPr>
          <p:cNvPr id="5" name="Picture 4"/>
          <p:cNvPicPr>
            <a:picLocks noChangeAspect="1"/>
          </p:cNvPicPr>
          <p:nvPr/>
        </p:nvPicPr>
        <p:blipFill>
          <a:blip r:embed="rId5"/>
          <a:stretch>
            <a:fillRect/>
          </a:stretch>
        </p:blipFill>
        <p:spPr>
          <a:xfrm>
            <a:off x="1211912" y="4447991"/>
            <a:ext cx="5596613" cy="1201016"/>
          </a:xfrm>
          <a:prstGeom prst="rect">
            <a:avLst/>
          </a:prstGeom>
        </p:spPr>
      </p:pic>
    </p:spTree>
    <p:extLst>
      <p:ext uri="{BB962C8B-B14F-4D97-AF65-F5344CB8AC3E}">
        <p14:creationId xmlns:p14="http://schemas.microsoft.com/office/powerpoint/2010/main" val="106364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99550" y="2415694"/>
            <a:ext cx="4712616" cy="2987299"/>
          </a:xfrm>
          <a:prstGeom prst="rect">
            <a:avLst/>
          </a:prstGeom>
        </p:spPr>
      </p:pic>
      <p:sp>
        <p:nvSpPr>
          <p:cNvPr id="6" name="Rectangle 5"/>
          <p:cNvSpPr/>
          <p:nvPr/>
        </p:nvSpPr>
        <p:spPr>
          <a:xfrm>
            <a:off x="1795485" y="401557"/>
            <a:ext cx="6502679"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Create and Update</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646331"/>
          </a:xfrm>
          <a:prstGeom prst="rect">
            <a:avLst/>
          </a:prstGeom>
          <a:noFill/>
        </p:spPr>
        <p:txBody>
          <a:bodyPr wrap="square" rtlCol="0">
            <a:spAutoFit/>
          </a:bodyPr>
          <a:lstStyle/>
          <a:p>
            <a:r>
              <a:rPr lang="en-US" dirty="0"/>
              <a:t>create ( ) is used as the name implies to create and initialize </a:t>
            </a:r>
            <a:r>
              <a:rPr lang="en-GB" dirty="0"/>
              <a:t>the game objects.  </a:t>
            </a:r>
          </a:p>
          <a:p>
            <a:r>
              <a:rPr lang="en-GB" dirty="0"/>
              <a:t>update ( ) is used to control the game objects as the game is playing.</a:t>
            </a:r>
            <a:endParaRPr lang="en-US" dirty="0"/>
          </a:p>
        </p:txBody>
      </p:sp>
      <p:sp>
        <p:nvSpPr>
          <p:cNvPr id="18" name="Rounded Rectangular Callout 17"/>
          <p:cNvSpPr/>
          <p:nvPr/>
        </p:nvSpPr>
        <p:spPr>
          <a:xfrm>
            <a:off x="4603530" y="5959366"/>
            <a:ext cx="2743197" cy="614855"/>
          </a:xfrm>
          <a:prstGeom prst="wedgeRoundRectCallout">
            <a:avLst>
              <a:gd name="adj1" fmla="val 58912"/>
              <a:gd name="adj2" fmla="val -1079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What game objects?</a:t>
            </a:r>
            <a:endParaRPr lang="en-GB" sz="2000" b="1" dirty="0"/>
          </a:p>
          <a:p>
            <a:pPr algn="ctr"/>
            <a:endParaRPr lang="en-GB" sz="2000" b="1" dirty="0"/>
          </a:p>
        </p:txBody>
      </p:sp>
      <p:sp>
        <p:nvSpPr>
          <p:cNvPr id="3" name="TextBox 2"/>
          <p:cNvSpPr txBox="1"/>
          <p:nvPr/>
        </p:nvSpPr>
        <p:spPr>
          <a:xfrm>
            <a:off x="4774238" y="4677306"/>
            <a:ext cx="1268681" cy="646331"/>
          </a:xfrm>
          <a:prstGeom prst="rect">
            <a:avLst/>
          </a:prstGeom>
          <a:noFill/>
        </p:spPr>
        <p:txBody>
          <a:bodyPr wrap="none" rtlCol="0">
            <a:spAutoFit/>
          </a:bodyPr>
          <a:lstStyle/>
          <a:p>
            <a:r>
              <a:rPr lang="en-US" b="1" dirty="0">
                <a:solidFill>
                  <a:srgbClr val="00B0F0"/>
                </a:solidFill>
              </a:rPr>
              <a:t>Gameplay</a:t>
            </a:r>
            <a:br>
              <a:rPr lang="en-US" b="1" dirty="0">
                <a:solidFill>
                  <a:srgbClr val="00B0F0"/>
                </a:solidFill>
              </a:rPr>
            </a:br>
            <a:r>
              <a:rPr lang="en-US" b="1" dirty="0">
                <a:solidFill>
                  <a:srgbClr val="00B0F0"/>
                </a:solidFill>
              </a:rPr>
              <a:t>logic</a:t>
            </a:r>
            <a:endParaRPr lang="en-GB" b="1" dirty="0">
              <a:solidFill>
                <a:srgbClr val="00B0F0"/>
              </a:solidFill>
            </a:endParaRPr>
          </a:p>
        </p:txBody>
      </p:sp>
      <p:sp>
        <p:nvSpPr>
          <p:cNvPr id="8" name="Left Arrow 7"/>
          <p:cNvSpPr/>
          <p:nvPr/>
        </p:nvSpPr>
        <p:spPr>
          <a:xfrm rot="984647">
            <a:off x="2809393" y="3571268"/>
            <a:ext cx="977463" cy="15191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124"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rot="20697732">
            <a:off x="3558993" y="4714971"/>
            <a:ext cx="981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788406" y="3614440"/>
            <a:ext cx="2303836" cy="369332"/>
          </a:xfrm>
          <a:prstGeom prst="rect">
            <a:avLst/>
          </a:prstGeom>
          <a:noFill/>
        </p:spPr>
        <p:txBody>
          <a:bodyPr wrap="none" rtlCol="0">
            <a:spAutoFit/>
          </a:bodyPr>
          <a:lstStyle/>
          <a:p>
            <a:r>
              <a:rPr lang="en-US" b="1" dirty="0">
                <a:solidFill>
                  <a:srgbClr val="00B0F0"/>
                </a:solidFill>
              </a:rPr>
              <a:t>Setup game objects</a:t>
            </a:r>
            <a:endParaRPr lang="en-GB" b="1" dirty="0">
              <a:solidFill>
                <a:srgbClr val="00B0F0"/>
              </a:solidFill>
            </a:endParaRPr>
          </a:p>
        </p:txBody>
      </p:sp>
    </p:spTree>
    <p:extLst>
      <p:ext uri="{BB962C8B-B14F-4D97-AF65-F5344CB8AC3E}">
        <p14:creationId xmlns:p14="http://schemas.microsoft.com/office/powerpoint/2010/main" val="312630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5244" y="2411188"/>
            <a:ext cx="7175614" cy="2292295"/>
          </a:xfrm>
          <a:prstGeom prst="rect">
            <a:avLst/>
          </a:prstGeom>
        </p:spPr>
      </p:pic>
      <p:sp>
        <p:nvSpPr>
          <p:cNvPr id="6" name="Rectangle 5"/>
          <p:cNvSpPr/>
          <p:nvPr/>
        </p:nvSpPr>
        <p:spPr>
          <a:xfrm>
            <a:off x="2582045" y="401557"/>
            <a:ext cx="4929555"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Game Objects</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1200329"/>
          </a:xfrm>
          <a:prstGeom prst="rect">
            <a:avLst/>
          </a:prstGeom>
          <a:noFill/>
        </p:spPr>
        <p:txBody>
          <a:bodyPr wrap="square" rtlCol="0">
            <a:spAutoFit/>
          </a:bodyPr>
          <a:lstStyle/>
          <a:p>
            <a:r>
              <a:rPr lang="en-US" dirty="0"/>
              <a:t>A game library was developed on top of </a:t>
            </a:r>
            <a:r>
              <a:rPr lang="en-US" dirty="0" err="1"/>
              <a:t>Phaser</a:t>
            </a:r>
            <a:r>
              <a:rPr lang="en-US" dirty="0"/>
              <a:t> to ease your introduction to game development.  Game objects in the library consist of Background, Sprite, Text and Sound.</a:t>
            </a:r>
          </a:p>
          <a:p>
            <a:endParaRPr lang="en-GB" dirty="0"/>
          </a:p>
        </p:txBody>
      </p:sp>
      <p:sp>
        <p:nvSpPr>
          <p:cNvPr id="18" name="Rounded Rectangular Callout 17"/>
          <p:cNvSpPr/>
          <p:nvPr/>
        </p:nvSpPr>
        <p:spPr>
          <a:xfrm>
            <a:off x="4550888" y="5959366"/>
            <a:ext cx="2795840" cy="709448"/>
          </a:xfrm>
          <a:prstGeom prst="wedgeRoundRectCallout">
            <a:avLst>
              <a:gd name="adj1" fmla="val 58912"/>
              <a:gd name="adj2" fmla="val -1079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What can we do with a Background object?</a:t>
            </a:r>
            <a:endParaRPr lang="en-GB" sz="2000" b="1" dirty="0"/>
          </a:p>
          <a:p>
            <a:pPr algn="ctr"/>
            <a:endParaRPr lang="en-GB" sz="2000" b="1" dirty="0"/>
          </a:p>
        </p:txBody>
      </p:sp>
      <p:sp>
        <p:nvSpPr>
          <p:cNvPr id="3" name="TextBox 2"/>
          <p:cNvSpPr txBox="1"/>
          <p:nvPr/>
        </p:nvSpPr>
        <p:spPr>
          <a:xfrm>
            <a:off x="4550888" y="2625432"/>
            <a:ext cx="2209900" cy="369332"/>
          </a:xfrm>
          <a:prstGeom prst="rect">
            <a:avLst/>
          </a:prstGeom>
          <a:noFill/>
        </p:spPr>
        <p:txBody>
          <a:bodyPr wrap="none" rtlCol="0">
            <a:spAutoFit/>
          </a:bodyPr>
          <a:lstStyle/>
          <a:p>
            <a:r>
              <a:rPr lang="en-US" b="1" dirty="0">
                <a:solidFill>
                  <a:srgbClr val="00B0F0"/>
                </a:solidFill>
              </a:rPr>
              <a:t>Background object</a:t>
            </a:r>
            <a:endParaRPr lang="en-GB" b="1" dirty="0">
              <a:solidFill>
                <a:srgbClr val="00B0F0"/>
              </a:solidFill>
            </a:endParaRPr>
          </a:p>
        </p:txBody>
      </p:sp>
      <p:sp>
        <p:nvSpPr>
          <p:cNvPr id="8" name="Left Arrow 7"/>
          <p:cNvSpPr/>
          <p:nvPr/>
        </p:nvSpPr>
        <p:spPr>
          <a:xfrm rot="1903906">
            <a:off x="2002382" y="3815849"/>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1645570" y="4020786"/>
            <a:ext cx="2467663" cy="646331"/>
          </a:xfrm>
          <a:prstGeom prst="rect">
            <a:avLst/>
          </a:prstGeom>
          <a:noFill/>
        </p:spPr>
        <p:txBody>
          <a:bodyPr wrap="none" rtlCol="0">
            <a:spAutoFit/>
          </a:bodyPr>
          <a:lstStyle/>
          <a:p>
            <a:r>
              <a:rPr lang="en-US" b="1" dirty="0">
                <a:solidFill>
                  <a:srgbClr val="00B0F0"/>
                </a:solidFill>
              </a:rPr>
              <a:t>Variable to represent</a:t>
            </a:r>
            <a:br>
              <a:rPr lang="en-US" b="1" dirty="0">
                <a:solidFill>
                  <a:srgbClr val="00B0F0"/>
                </a:solidFill>
              </a:rPr>
            </a:br>
            <a:r>
              <a:rPr lang="en-US" b="1" dirty="0">
                <a:solidFill>
                  <a:srgbClr val="00B0F0"/>
                </a:solidFill>
              </a:rPr>
              <a:t>the background</a:t>
            </a:r>
            <a:endParaRPr lang="en-GB" b="1" dirty="0">
              <a:solidFill>
                <a:srgbClr val="00B0F0"/>
              </a:solidFill>
            </a:endParaRPr>
          </a:p>
        </p:txBody>
      </p:sp>
      <p:sp>
        <p:nvSpPr>
          <p:cNvPr id="13" name="Left Arrow 12"/>
          <p:cNvSpPr/>
          <p:nvPr/>
        </p:nvSpPr>
        <p:spPr>
          <a:xfrm rot="19365657">
            <a:off x="4070286" y="3131738"/>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p:cNvSpPr/>
          <p:nvPr/>
        </p:nvSpPr>
        <p:spPr>
          <a:xfrm rot="1998261">
            <a:off x="5282364" y="3946693"/>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6008846" y="3889942"/>
            <a:ext cx="2240550" cy="646331"/>
          </a:xfrm>
          <a:prstGeom prst="rect">
            <a:avLst/>
          </a:prstGeom>
          <a:noFill/>
        </p:spPr>
        <p:txBody>
          <a:bodyPr wrap="none" rtlCol="0">
            <a:spAutoFit/>
          </a:bodyPr>
          <a:lstStyle/>
          <a:p>
            <a:r>
              <a:rPr lang="en-US" b="1" dirty="0">
                <a:solidFill>
                  <a:srgbClr val="00B0F0"/>
                </a:solidFill>
              </a:rPr>
              <a:t>id of the bk.png</a:t>
            </a:r>
            <a:br>
              <a:rPr lang="en-US" b="1" dirty="0">
                <a:solidFill>
                  <a:srgbClr val="00B0F0"/>
                </a:solidFill>
              </a:rPr>
            </a:br>
            <a:r>
              <a:rPr lang="en-US" b="1" dirty="0">
                <a:solidFill>
                  <a:srgbClr val="00B0F0"/>
                </a:solidFill>
              </a:rPr>
              <a:t>picture from assets</a:t>
            </a:r>
            <a:endParaRPr lang="en-GB" b="1" dirty="0">
              <a:solidFill>
                <a:srgbClr val="00B0F0"/>
              </a:solidFill>
            </a:endParaRPr>
          </a:p>
        </p:txBody>
      </p:sp>
      <p:pic>
        <p:nvPicPr>
          <p:cNvPr id="2" name="Picture 1"/>
          <p:cNvPicPr>
            <a:picLocks noChangeAspect="1"/>
          </p:cNvPicPr>
          <p:nvPr/>
        </p:nvPicPr>
        <p:blipFill>
          <a:blip r:embed="rId5"/>
          <a:stretch>
            <a:fillRect/>
          </a:stretch>
        </p:blipFill>
        <p:spPr>
          <a:xfrm>
            <a:off x="1340331" y="4841327"/>
            <a:ext cx="2597347" cy="1814212"/>
          </a:xfrm>
          <a:prstGeom prst="rect">
            <a:avLst/>
          </a:prstGeom>
        </p:spPr>
      </p:pic>
    </p:spTree>
    <p:extLst>
      <p:ext uri="{BB962C8B-B14F-4D97-AF65-F5344CB8AC3E}">
        <p14:creationId xmlns:p14="http://schemas.microsoft.com/office/powerpoint/2010/main" val="307643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16532" y="2269833"/>
            <a:ext cx="3344654" cy="1347486"/>
          </a:xfrm>
          <a:prstGeom prst="rect">
            <a:avLst/>
          </a:prstGeom>
        </p:spPr>
      </p:pic>
      <p:sp>
        <p:nvSpPr>
          <p:cNvPr id="6" name="Rectangle 5"/>
          <p:cNvSpPr/>
          <p:nvPr/>
        </p:nvSpPr>
        <p:spPr>
          <a:xfrm>
            <a:off x="878056" y="401557"/>
            <a:ext cx="8337539"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Game Object Functions</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923330"/>
          </a:xfrm>
          <a:prstGeom prst="rect">
            <a:avLst/>
          </a:prstGeom>
          <a:noFill/>
        </p:spPr>
        <p:txBody>
          <a:bodyPr wrap="square" rtlCol="0">
            <a:spAutoFit/>
          </a:bodyPr>
          <a:lstStyle/>
          <a:p>
            <a:r>
              <a:rPr lang="en-US" dirty="0"/>
              <a:t>Each game object, Background, Sprite, Text and Sound have specific functions.  Background objects are simple, you can only scroll them to the left or right.</a:t>
            </a:r>
          </a:p>
          <a:p>
            <a:endParaRPr lang="en-GB" dirty="0"/>
          </a:p>
        </p:txBody>
      </p:sp>
      <p:sp>
        <p:nvSpPr>
          <p:cNvPr id="18" name="Rounded Rectangular Callout 17"/>
          <p:cNvSpPr/>
          <p:nvPr/>
        </p:nvSpPr>
        <p:spPr>
          <a:xfrm>
            <a:off x="4761186" y="5959366"/>
            <a:ext cx="2585542" cy="709448"/>
          </a:xfrm>
          <a:prstGeom prst="wedgeRoundRectCallout">
            <a:avLst>
              <a:gd name="adj1" fmla="val 58912"/>
              <a:gd name="adj2" fmla="val -1079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What other objects can we create?</a:t>
            </a:r>
            <a:endParaRPr lang="en-GB" sz="2000" b="1" dirty="0"/>
          </a:p>
          <a:p>
            <a:pPr algn="ctr"/>
            <a:endParaRPr lang="en-GB" sz="2000" b="1" dirty="0"/>
          </a:p>
        </p:txBody>
      </p:sp>
      <p:sp>
        <p:nvSpPr>
          <p:cNvPr id="8" name="Left Arrow 7"/>
          <p:cNvSpPr/>
          <p:nvPr/>
        </p:nvSpPr>
        <p:spPr>
          <a:xfrm rot="2983291">
            <a:off x="2729783" y="3375907"/>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2955509" y="3753434"/>
            <a:ext cx="2995372" cy="923330"/>
          </a:xfrm>
          <a:prstGeom prst="rect">
            <a:avLst/>
          </a:prstGeom>
          <a:noFill/>
        </p:spPr>
        <p:txBody>
          <a:bodyPr wrap="none" rtlCol="0">
            <a:spAutoFit/>
          </a:bodyPr>
          <a:lstStyle/>
          <a:p>
            <a:r>
              <a:rPr lang="en-US" b="1" dirty="0">
                <a:solidFill>
                  <a:srgbClr val="00B0F0"/>
                </a:solidFill>
              </a:rPr>
              <a:t>scroll( ) function moves</a:t>
            </a:r>
            <a:br>
              <a:rPr lang="en-US" b="1" dirty="0">
                <a:solidFill>
                  <a:srgbClr val="00B0F0"/>
                </a:solidFill>
              </a:rPr>
            </a:br>
            <a:r>
              <a:rPr lang="en-US" b="1" dirty="0">
                <a:solidFill>
                  <a:srgbClr val="00B0F0"/>
                </a:solidFill>
              </a:rPr>
              <a:t>the background to the left</a:t>
            </a:r>
            <a:br>
              <a:rPr lang="en-US" b="1" dirty="0">
                <a:solidFill>
                  <a:srgbClr val="00B0F0"/>
                </a:solidFill>
              </a:rPr>
            </a:br>
            <a:r>
              <a:rPr lang="en-US" b="1" dirty="0">
                <a:solidFill>
                  <a:srgbClr val="00B0F0"/>
                </a:solidFill>
              </a:rPr>
              <a:t>if the value is negative</a:t>
            </a:r>
            <a:endParaRPr lang="en-GB" b="1" dirty="0">
              <a:solidFill>
                <a:srgbClr val="00B0F0"/>
              </a:solidFill>
            </a:endParaRPr>
          </a:p>
        </p:txBody>
      </p:sp>
      <p:sp>
        <p:nvSpPr>
          <p:cNvPr id="13" name="Left Arrow 12"/>
          <p:cNvSpPr/>
          <p:nvPr/>
        </p:nvSpPr>
        <p:spPr>
          <a:xfrm rot="890197">
            <a:off x="4321673" y="2759457"/>
            <a:ext cx="718152" cy="14818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5155395" y="2657412"/>
            <a:ext cx="3346172" cy="646331"/>
          </a:xfrm>
          <a:prstGeom prst="rect">
            <a:avLst/>
          </a:prstGeom>
          <a:noFill/>
        </p:spPr>
        <p:txBody>
          <a:bodyPr wrap="none" rtlCol="0">
            <a:spAutoFit/>
          </a:bodyPr>
          <a:lstStyle/>
          <a:p>
            <a:r>
              <a:rPr lang="en-GB" b="1" dirty="0">
                <a:solidFill>
                  <a:srgbClr val="00B0F0"/>
                </a:solidFill>
              </a:rPr>
              <a:t>Recall update ( ) is used for </a:t>
            </a:r>
            <a:br>
              <a:rPr lang="en-GB" b="1" dirty="0">
                <a:solidFill>
                  <a:srgbClr val="00B0F0"/>
                </a:solidFill>
              </a:rPr>
            </a:br>
            <a:r>
              <a:rPr lang="en-GB" b="1" dirty="0">
                <a:solidFill>
                  <a:srgbClr val="00B0F0"/>
                </a:solidFill>
              </a:rPr>
              <a:t>actions as the game is playing</a:t>
            </a:r>
          </a:p>
        </p:txBody>
      </p:sp>
      <p:pic>
        <p:nvPicPr>
          <p:cNvPr id="2" name="Picture 1"/>
          <p:cNvPicPr>
            <a:picLocks noChangeAspect="1"/>
          </p:cNvPicPr>
          <p:nvPr/>
        </p:nvPicPr>
        <p:blipFill>
          <a:blip r:embed="rId5"/>
          <a:stretch>
            <a:fillRect/>
          </a:stretch>
        </p:blipFill>
        <p:spPr>
          <a:xfrm>
            <a:off x="1340331" y="4841327"/>
            <a:ext cx="2597347" cy="1814212"/>
          </a:xfrm>
          <a:prstGeom prst="rect">
            <a:avLst/>
          </a:prstGeom>
        </p:spPr>
      </p:pic>
    </p:spTree>
    <p:extLst>
      <p:ext uri="{BB962C8B-B14F-4D97-AF65-F5344CB8AC3E}">
        <p14:creationId xmlns:p14="http://schemas.microsoft.com/office/powerpoint/2010/main" val="246041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644316" y="4362193"/>
            <a:ext cx="1896020" cy="1560711"/>
          </a:xfrm>
          <a:prstGeom prst="rect">
            <a:avLst/>
          </a:prstGeom>
        </p:spPr>
      </p:pic>
      <p:sp>
        <p:nvSpPr>
          <p:cNvPr id="6" name="Rectangle 5"/>
          <p:cNvSpPr/>
          <p:nvPr/>
        </p:nvSpPr>
        <p:spPr>
          <a:xfrm>
            <a:off x="2722308" y="401557"/>
            <a:ext cx="4649030" cy="923330"/>
          </a:xfrm>
          <a:prstGeom prst="rect">
            <a:avLst/>
          </a:prstGeom>
          <a:noFill/>
        </p:spPr>
        <p:txBody>
          <a:bodyPr wrap="none" lIns="91440" tIns="45720" rIns="91440" bIns="45720">
            <a:spAutoFit/>
          </a:bodyPr>
          <a:lstStyle/>
          <a:p>
            <a:pPr algn="ctr"/>
            <a:r>
              <a:rPr lang="en-US" sz="5400" b="1" cap="none" spc="50" dirty="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rPr>
              <a:t>Sprite Object</a:t>
            </a:r>
          </a:p>
        </p:txBody>
      </p:sp>
      <p:pic>
        <p:nvPicPr>
          <p:cNvPr id="9" name="Picture 8"/>
          <p:cNvPicPr>
            <a:picLocks noChangeAspect="1"/>
          </p:cNvPicPr>
          <p:nvPr/>
        </p:nvPicPr>
        <p:blipFill rotWithShape="1">
          <a:blip r:embed="rId4">
            <a:clrChange>
              <a:clrFrom>
                <a:srgbClr val="FFFBFC"/>
              </a:clrFrom>
              <a:clrTo>
                <a:srgbClr val="FFFBFC">
                  <a:alpha val="0"/>
                </a:srgbClr>
              </a:clrTo>
            </a:clrChange>
            <a:extLst>
              <a:ext uri="{28A0092B-C50C-407E-A947-70E740481C1C}">
                <a14:useLocalDpi xmlns:a14="http://schemas.microsoft.com/office/drawing/2010/main" val="0"/>
              </a:ext>
            </a:extLst>
          </a:blip>
          <a:srcRect r="12262"/>
          <a:stretch/>
        </p:blipFill>
        <p:spPr>
          <a:xfrm>
            <a:off x="7546209" y="4841327"/>
            <a:ext cx="1392840" cy="1905000"/>
          </a:xfrm>
          <a:prstGeom prst="rect">
            <a:avLst/>
          </a:prstGeom>
        </p:spPr>
      </p:pic>
      <p:sp>
        <p:nvSpPr>
          <p:cNvPr id="7" name="TextBox 6"/>
          <p:cNvSpPr txBox="1"/>
          <p:nvPr/>
        </p:nvSpPr>
        <p:spPr>
          <a:xfrm>
            <a:off x="1237710" y="1407884"/>
            <a:ext cx="7669807" cy="646331"/>
          </a:xfrm>
          <a:prstGeom prst="rect">
            <a:avLst/>
          </a:prstGeom>
          <a:noFill/>
        </p:spPr>
        <p:txBody>
          <a:bodyPr wrap="square" rtlCol="0">
            <a:spAutoFit/>
          </a:bodyPr>
          <a:lstStyle/>
          <a:p>
            <a:r>
              <a:rPr lang="en-US" dirty="0"/>
              <a:t>Sprite objects are the backbone of any game.  Sprite objects have many functions to control and manipulate them. </a:t>
            </a:r>
            <a:endParaRPr lang="en-GB" dirty="0"/>
          </a:p>
        </p:txBody>
      </p:sp>
      <p:sp>
        <p:nvSpPr>
          <p:cNvPr id="18" name="Rounded Rectangular Callout 17"/>
          <p:cNvSpPr/>
          <p:nvPr/>
        </p:nvSpPr>
        <p:spPr>
          <a:xfrm>
            <a:off x="4887309" y="5801710"/>
            <a:ext cx="2475183" cy="709449"/>
          </a:xfrm>
          <a:prstGeom prst="wedgeRoundRectCallout">
            <a:avLst>
              <a:gd name="adj1" fmla="val 58912"/>
              <a:gd name="adj2" fmla="val -10790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endParaRPr lang="en-US" sz="2000" b="1" dirty="0"/>
          </a:p>
          <a:p>
            <a:r>
              <a:rPr lang="en-US" sz="2000" b="1" dirty="0"/>
              <a:t>Why is our hero not moving?</a:t>
            </a:r>
            <a:endParaRPr lang="en-GB" sz="2000" b="1" dirty="0"/>
          </a:p>
          <a:p>
            <a:pPr algn="ctr"/>
            <a:endParaRPr lang="en-GB" sz="2000" b="1" dirty="0"/>
          </a:p>
        </p:txBody>
      </p:sp>
      <p:pic>
        <p:nvPicPr>
          <p:cNvPr id="2" name="Picture 1"/>
          <p:cNvPicPr>
            <a:picLocks noChangeAspect="1"/>
          </p:cNvPicPr>
          <p:nvPr/>
        </p:nvPicPr>
        <p:blipFill rotWithShape="1">
          <a:blip r:embed="rId5"/>
          <a:srcRect t="44720" r="27210"/>
          <a:stretch/>
        </p:blipFill>
        <p:spPr>
          <a:xfrm>
            <a:off x="1237710" y="2137212"/>
            <a:ext cx="3519029" cy="1447593"/>
          </a:xfrm>
          <a:prstGeom prst="rect">
            <a:avLst/>
          </a:prstGeom>
        </p:spPr>
      </p:pic>
      <p:pic>
        <p:nvPicPr>
          <p:cNvPr id="4" name="Picture 3"/>
          <p:cNvPicPr>
            <a:picLocks noChangeAspect="1"/>
          </p:cNvPicPr>
          <p:nvPr/>
        </p:nvPicPr>
        <p:blipFill>
          <a:blip r:embed="rId6"/>
          <a:stretch>
            <a:fillRect/>
          </a:stretch>
        </p:blipFill>
        <p:spPr>
          <a:xfrm>
            <a:off x="5592326" y="2137212"/>
            <a:ext cx="2100247" cy="1447593"/>
          </a:xfrm>
          <a:prstGeom prst="rect">
            <a:avLst/>
          </a:prstGeom>
        </p:spPr>
      </p:pic>
      <p:sp>
        <p:nvSpPr>
          <p:cNvPr id="19" name="TextBox 18"/>
          <p:cNvSpPr txBox="1"/>
          <p:nvPr/>
        </p:nvSpPr>
        <p:spPr>
          <a:xfrm>
            <a:off x="1202533" y="3857073"/>
            <a:ext cx="7669807" cy="369332"/>
          </a:xfrm>
          <a:prstGeom prst="rect">
            <a:avLst/>
          </a:prstGeom>
          <a:noFill/>
        </p:spPr>
        <p:txBody>
          <a:bodyPr wrap="square" rtlCol="0">
            <a:spAutoFit/>
          </a:bodyPr>
          <a:lstStyle/>
          <a:p>
            <a:r>
              <a:rPr lang="en-US" dirty="0"/>
              <a:t>One useful function of sprites is the </a:t>
            </a:r>
            <a:r>
              <a:rPr lang="en-US" dirty="0" err="1"/>
              <a:t>resizeBy</a:t>
            </a:r>
            <a:r>
              <a:rPr lang="en-US" dirty="0"/>
              <a:t>( ) function. </a:t>
            </a:r>
            <a:endParaRPr lang="en-GB" dirty="0"/>
          </a:p>
        </p:txBody>
      </p:sp>
      <p:pic>
        <p:nvPicPr>
          <p:cNvPr id="5" name="Picture 4"/>
          <p:cNvPicPr>
            <a:picLocks noChangeAspect="1"/>
          </p:cNvPicPr>
          <p:nvPr/>
        </p:nvPicPr>
        <p:blipFill>
          <a:blip r:embed="rId7"/>
          <a:stretch>
            <a:fillRect/>
          </a:stretch>
        </p:blipFill>
        <p:spPr>
          <a:xfrm>
            <a:off x="1237710" y="4342762"/>
            <a:ext cx="3058510" cy="698400"/>
          </a:xfrm>
          <a:prstGeom prst="rect">
            <a:avLst/>
          </a:prstGeom>
        </p:spPr>
      </p:pic>
    </p:spTree>
    <p:extLst>
      <p:ext uri="{BB962C8B-B14F-4D97-AF65-F5344CB8AC3E}">
        <p14:creationId xmlns:p14="http://schemas.microsoft.com/office/powerpoint/2010/main" val="148744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8991</TotalTime>
  <Words>1151</Words>
  <Application>Microsoft Office PowerPoint</Application>
  <PresentationFormat>On-screen Show (4:3)</PresentationFormat>
  <Paragraphs>162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Gill Sans MT</vt:lpstr>
      <vt:lpstr>Verdana</vt:lpstr>
      <vt:lpstr>Wingdings 2</vt:lpstr>
      <vt:lpstr>Solstice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Master</dc:creator>
  <cp:lastModifiedBy>Renne</cp:lastModifiedBy>
  <cp:revision>244</cp:revision>
  <dcterms:created xsi:type="dcterms:W3CDTF">2013-11-17T18:16:06Z</dcterms:created>
  <dcterms:modified xsi:type="dcterms:W3CDTF">2016-04-20T21:48:22Z</dcterms:modified>
</cp:coreProperties>
</file>